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0AEF74-2F70-474A-B9CB-1167D47D398A}">
  <a:tblStyle styleId="{C80AEF74-2F70-474A-B9CB-1167D47D398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schemas.openxmlformats.org/officeDocument/2006/relationships/slide" Target="slides/slide18.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22523dfe6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22523dfe6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2523dfe60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22523dfe60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タイムアタックのため速度はあげたほうがよい。しかしその分ラインを感知する時間が減るため、なるべく黒を感知するように感度を落とさないといけない。落としすぎると走らない。</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2606ea9f1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2606ea9f1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特にコースCの角と、停止線に斜めに止まれるような調整</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2523dfe6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2523dfe6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t>停止した状態から後退し、真ん中のセンサーが再び黒線を検知するまで回転するのを一つの機能として実装した</a:t>
            </a:r>
            <a:endParaRPr/>
          </a:p>
          <a:p>
            <a:pPr indent="0" lvl="0" marL="0" rtl="0" algn="l">
              <a:spcBef>
                <a:spcPts val="0"/>
              </a:spcBef>
              <a:spcAft>
                <a:spcPts val="0"/>
              </a:spcAft>
              <a:buClr>
                <a:schemeClr val="dk1"/>
              </a:buClr>
              <a:buSzPts val="1100"/>
              <a:buFont typeface="Arial"/>
              <a:buNone/>
            </a:pPr>
            <a:r>
              <a:rPr lang="ja"/>
              <a:t>自家用車の反転と救助車の反転で分けて設計した</a:t>
            </a:r>
            <a:endParaRPr/>
          </a:p>
          <a:p>
            <a:pPr indent="0" lvl="0" marL="0" rtl="0" algn="l">
              <a:spcBef>
                <a:spcPts val="0"/>
              </a:spcBef>
              <a:spcAft>
                <a:spcPts val="0"/>
              </a:spcAft>
              <a:buClr>
                <a:schemeClr val="dk1"/>
              </a:buClr>
              <a:buSzPts val="1100"/>
              <a:buFont typeface="Arial"/>
              <a:buNone/>
            </a:pPr>
            <a:r>
              <a:rPr lang="ja"/>
              <a:t>これは回転前の検知のタイミングがバック後と前で異なるから</a:t>
            </a:r>
            <a:endParaRPr/>
          </a:p>
          <a:p>
            <a:pPr indent="0" lvl="0" marL="0" rtl="0" algn="l">
              <a:spcBef>
                <a:spcPts val="0"/>
              </a:spcBef>
              <a:spcAft>
                <a:spcPts val="0"/>
              </a:spcAft>
              <a:buClr>
                <a:schemeClr val="dk1"/>
              </a:buClr>
              <a:buSzPts val="1100"/>
              <a:buFont typeface="Arial"/>
              <a:buNone/>
            </a:pPr>
            <a:r>
              <a:rPr lang="ja"/>
              <a:t>回転方向は右と左のセンサーのうち黒線を検知していない方（左のセンサーが検知していない場合は左回転）</a:t>
            </a:r>
            <a:endParaRPr/>
          </a:p>
          <a:p>
            <a:pPr indent="0" lvl="0" marL="0" rtl="0" algn="l">
              <a:spcBef>
                <a:spcPts val="0"/>
              </a:spcBef>
              <a:spcAft>
                <a:spcPts val="0"/>
              </a:spcAft>
              <a:buNone/>
            </a:pPr>
            <a:r>
              <a:rPr lang="ja"/>
              <a:t>真ん中のセンサーが黒線を検知するした状態で反転終了とすることで、車体が黒線に重なり、その後のライントレースへの移行が円滑に</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22523dfe60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22523dfe60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-60倍</a:t>
            </a:r>
            <a:r>
              <a:rPr lang="ja"/>
              <a:t>から-100倍辺りがよい閾値（経験則）</a:t>
            </a:r>
            <a:endParaRPr/>
          </a:p>
          <a:p>
            <a:pPr indent="0" lvl="0" marL="0" rtl="0" algn="l">
              <a:spcBef>
                <a:spcPts val="0"/>
              </a:spcBef>
              <a:spcAft>
                <a:spcPts val="0"/>
              </a:spcAft>
              <a:buNone/>
            </a:pPr>
            <a:r>
              <a:rPr lang="ja"/>
              <a:t>カーブ中や斜めの衝突では、zumoが止まらずに障害物を押し続けていた。衝突検知の閾値を下げると、ライントレース時の減速でとまってしまう、このトレードオフを後者の手法を導入して改善</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606ea9f1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606ea9f1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マクロを用いて、定数部分のみを書き換えることで、</a:t>
            </a:r>
            <a:endParaRPr/>
          </a:p>
          <a:p>
            <a:pPr indent="0" lvl="0" marL="0" rtl="0" algn="l">
              <a:spcBef>
                <a:spcPts val="0"/>
              </a:spcBef>
              <a:spcAft>
                <a:spcPts val="0"/>
              </a:spcAft>
              <a:buNone/>
            </a:pPr>
            <a:r>
              <a:rPr lang="ja"/>
              <a:t>サーバー側とクライアント側で分岐して、</a:t>
            </a:r>
            <a:endParaRPr/>
          </a:p>
          <a:p>
            <a:pPr indent="0" lvl="0" marL="0" rtl="0" algn="l">
              <a:spcBef>
                <a:spcPts val="0"/>
              </a:spcBef>
              <a:spcAft>
                <a:spcPts val="0"/>
              </a:spcAft>
              <a:buNone/>
            </a:pPr>
            <a:r>
              <a:rPr lang="ja"/>
              <a:t>それぞれのネットワーク初期設定を行えるようにしました。</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2523dfe6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2523dfe6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実演時間の短さが評価されること、開始方法がリセットボタンだけでなく衝撃を与えてもよいこと</a:t>
            </a:r>
            <a:endParaRPr/>
          </a:p>
          <a:p>
            <a:pPr indent="0" lvl="0" marL="0" rtl="0" algn="l">
              <a:spcBef>
                <a:spcPts val="0"/>
              </a:spcBef>
              <a:spcAft>
                <a:spcPts val="0"/>
              </a:spcAft>
              <a:buNone/>
            </a:pPr>
            <a:r>
              <a:rPr lang="ja"/>
              <a:t>初期設定の変更については班全体に周知</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2523dfe60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2523dfe60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2523dfe60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2523dfe6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2523dfe60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2523dfe60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22523dfe6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22523dfe6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22523dfe60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22523dfe60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22523dfe6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22523dfe6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22523dfe6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22523dfe60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22523dfe60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22523dfe60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626ec6b06_1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2626ec6b06_1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22523dfe6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22523dfe6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2523dfe60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2523dfe60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graphicFrame>
        <p:nvGraphicFramePr>
          <p:cNvPr id="54" name="Google Shape;54;p13"/>
          <p:cNvGraphicFramePr/>
          <p:nvPr/>
        </p:nvGraphicFramePr>
        <p:xfrm>
          <a:off x="4939500" y="724200"/>
          <a:ext cx="3000000" cy="3000000"/>
        </p:xfrm>
        <a:graphic>
          <a:graphicData uri="http://schemas.openxmlformats.org/drawingml/2006/table">
            <a:tbl>
              <a:tblPr>
                <a:noFill/>
                <a:tableStyleId>{C80AEF74-2F70-474A-B9CB-1167D47D398A}</a:tableStyleId>
              </a:tblPr>
              <a:tblGrid>
                <a:gridCol w="2317025"/>
                <a:gridCol w="1519975"/>
              </a:tblGrid>
              <a:tr h="739025">
                <a:tc>
                  <a:txBody>
                    <a:bodyPr/>
                    <a:lstStyle/>
                    <a:p>
                      <a:pPr indent="0" lvl="0" marL="0" rtl="0" algn="l">
                        <a:spcBef>
                          <a:spcPts val="0"/>
                        </a:spcBef>
                        <a:spcAft>
                          <a:spcPts val="0"/>
                        </a:spcAft>
                        <a:buNone/>
                      </a:pPr>
                      <a:r>
                        <a:rPr lang="ja" sz="2600">
                          <a:solidFill>
                            <a:schemeClr val="accent2"/>
                          </a:solidFill>
                        </a:rPr>
                        <a:t>1TE20106G</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ja" sz="2600">
                          <a:solidFill>
                            <a:schemeClr val="accent2"/>
                          </a:solidFill>
                        </a:rPr>
                        <a:t>久保俊介</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39025">
                <a:tc>
                  <a:txBody>
                    <a:bodyPr/>
                    <a:lstStyle/>
                    <a:p>
                      <a:pPr indent="0" lvl="0" marL="0" rtl="0" algn="l">
                        <a:spcBef>
                          <a:spcPts val="0"/>
                        </a:spcBef>
                        <a:spcAft>
                          <a:spcPts val="0"/>
                        </a:spcAft>
                        <a:buNone/>
                      </a:pPr>
                      <a:r>
                        <a:rPr lang="ja" sz="2600">
                          <a:solidFill>
                            <a:schemeClr val="accent2"/>
                          </a:solidFill>
                        </a:rPr>
                        <a:t>1TE20134K</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ja" sz="2600">
                          <a:solidFill>
                            <a:schemeClr val="accent2"/>
                          </a:solidFill>
                        </a:rPr>
                        <a:t>黒川怜雄</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39025">
                <a:tc>
                  <a:txBody>
                    <a:bodyPr/>
                    <a:lstStyle/>
                    <a:p>
                      <a:pPr indent="0" lvl="0" marL="0" rtl="0" algn="l">
                        <a:spcBef>
                          <a:spcPts val="0"/>
                        </a:spcBef>
                        <a:spcAft>
                          <a:spcPts val="0"/>
                        </a:spcAft>
                        <a:buNone/>
                      </a:pPr>
                      <a:r>
                        <a:rPr lang="ja" sz="2600">
                          <a:solidFill>
                            <a:schemeClr val="accent2"/>
                          </a:solidFill>
                        </a:rPr>
                        <a:t>1TE20137W</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ja" sz="2600">
                          <a:solidFill>
                            <a:schemeClr val="accent2"/>
                          </a:solidFill>
                        </a:rPr>
                        <a:t>柳鷹</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39025">
                <a:tc>
                  <a:txBody>
                    <a:bodyPr/>
                    <a:lstStyle/>
                    <a:p>
                      <a:pPr indent="0" lvl="0" marL="0" rtl="0" algn="l">
                        <a:spcBef>
                          <a:spcPts val="0"/>
                        </a:spcBef>
                        <a:spcAft>
                          <a:spcPts val="0"/>
                        </a:spcAft>
                        <a:buNone/>
                      </a:pPr>
                      <a:r>
                        <a:rPr lang="ja" sz="2600">
                          <a:solidFill>
                            <a:schemeClr val="accent2"/>
                          </a:solidFill>
                        </a:rPr>
                        <a:t>1TE20145W</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ja" sz="2600">
                          <a:solidFill>
                            <a:schemeClr val="accent2"/>
                          </a:solidFill>
                        </a:rPr>
                        <a:t>瀧口諒久</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739025">
                <a:tc>
                  <a:txBody>
                    <a:bodyPr/>
                    <a:lstStyle/>
                    <a:p>
                      <a:pPr indent="0" lvl="0" marL="0" rtl="0" algn="l">
                        <a:spcBef>
                          <a:spcPts val="0"/>
                        </a:spcBef>
                        <a:spcAft>
                          <a:spcPts val="0"/>
                        </a:spcAft>
                        <a:buNone/>
                      </a:pPr>
                      <a:r>
                        <a:rPr lang="ja" sz="2600">
                          <a:solidFill>
                            <a:schemeClr val="accent2"/>
                          </a:solidFill>
                        </a:rPr>
                        <a:t>1TE20169K</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ja" sz="2600">
                          <a:solidFill>
                            <a:schemeClr val="accent2"/>
                          </a:solidFill>
                        </a:rPr>
                        <a:t>金丸大輝</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55" name="Google Shape;55;p13"/>
          <p:cNvSpPr txBox="1"/>
          <p:nvPr>
            <p:ph type="title"/>
          </p:nvPr>
        </p:nvSpPr>
        <p:spPr>
          <a:xfrm>
            <a:off x="265500" y="1233175"/>
            <a:ext cx="4045200" cy="148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ja" sz="5200"/>
              <a:t>Robot-PBL</a:t>
            </a:r>
            <a:endParaRPr sz="5200"/>
          </a:p>
          <a:p>
            <a:pPr indent="0" lvl="0" marL="0" rtl="0" algn="ctr">
              <a:spcBef>
                <a:spcPts val="0"/>
              </a:spcBef>
              <a:spcAft>
                <a:spcPts val="0"/>
              </a:spcAft>
              <a:buNone/>
            </a:pPr>
            <a:r>
              <a:rPr lang="ja" sz="5200"/>
              <a:t>12班</a:t>
            </a:r>
            <a:endParaRPr/>
          </a:p>
        </p:txBody>
      </p:sp>
      <p:sp>
        <p:nvSpPr>
          <p:cNvPr id="56" name="Google Shape;56;p1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ja" sz="2800"/>
              <a:t>2022/04/28</a:t>
            </a:r>
            <a:endParaRPr sz="2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3.　工夫点・考察　ーライントレース制御部</a:t>
            </a:r>
            <a:endParaRPr/>
          </a:p>
        </p:txBody>
      </p:sp>
      <p:sp>
        <p:nvSpPr>
          <p:cNvPr id="159" name="Google Shape;159;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センサー（左、中央、右）白黒の2値による8通り（=2^3）の分岐を要求事項として設計しても…</a:t>
            </a:r>
            <a:endParaRPr/>
          </a:p>
          <a:p>
            <a:pPr indent="-342900" lvl="0" marL="457200" rtl="0" algn="l">
              <a:spcBef>
                <a:spcPts val="0"/>
              </a:spcBef>
              <a:spcAft>
                <a:spcPts val="0"/>
              </a:spcAft>
              <a:buSzPts val="1800"/>
              <a:buChar char="-"/>
            </a:pPr>
            <a:r>
              <a:rPr lang="ja"/>
              <a:t>様々なカーブの半径や曲がり角に対応する左右の移動量の差の調整</a:t>
            </a:r>
            <a:endParaRPr/>
          </a:p>
          <a:p>
            <a:pPr indent="-342900" lvl="0" marL="457200" rtl="0" algn="l">
              <a:spcBef>
                <a:spcPts val="0"/>
              </a:spcBef>
              <a:spcAft>
                <a:spcPts val="0"/>
              </a:spcAft>
              <a:buSzPts val="1800"/>
              <a:buChar char="-"/>
            </a:pPr>
            <a:r>
              <a:rPr lang="ja"/>
              <a:t>速度とセンサ感度の調整</a:t>
            </a:r>
            <a:endParaRPr/>
          </a:p>
          <a:p>
            <a:pPr indent="0" lvl="0" marL="0" rtl="0" algn="l">
              <a:spcBef>
                <a:spcPts val="1200"/>
              </a:spcBef>
              <a:spcAft>
                <a:spcPts val="1200"/>
              </a:spcAft>
              <a:buNone/>
            </a:pPr>
            <a:r>
              <a:rPr lang="ja"/>
              <a:t>	→テストを何度も繰り返すことで解消</a:t>
            </a:r>
            <a:endParaRPr/>
          </a:p>
        </p:txBody>
      </p:sp>
      <p:sp>
        <p:nvSpPr>
          <p:cNvPr id="160" name="Google Shape;160;p22"/>
          <p:cNvSpPr txBox="1"/>
          <p:nvPr/>
        </p:nvSpPr>
        <p:spPr>
          <a:xfrm>
            <a:off x="61425" y="4759650"/>
            <a:ext cx="9082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ja">
                <a:solidFill>
                  <a:schemeClr val="dk1"/>
                </a:solidFill>
              </a:rPr>
              <a:t>スライド作成担当：柳</a:t>
            </a:r>
            <a:endParaRPr>
              <a:solidFill>
                <a:schemeClr val="dk1"/>
              </a:solidFill>
            </a:endParaRPr>
          </a:p>
        </p:txBody>
      </p:sp>
      <p:pic>
        <p:nvPicPr>
          <p:cNvPr id="161" name="Google Shape;161;p22"/>
          <p:cNvPicPr preferRelativeResize="0"/>
          <p:nvPr/>
        </p:nvPicPr>
        <p:blipFill>
          <a:blip r:embed="rId3">
            <a:alphaModFix/>
          </a:blip>
          <a:stretch>
            <a:fillRect/>
          </a:stretch>
        </p:blipFill>
        <p:spPr>
          <a:xfrm>
            <a:off x="1171502" y="2983925"/>
            <a:ext cx="2556627" cy="2159575"/>
          </a:xfrm>
          <a:prstGeom prst="rect">
            <a:avLst/>
          </a:prstGeom>
          <a:noFill/>
          <a:ln>
            <a:noFill/>
          </a:ln>
        </p:spPr>
      </p:pic>
      <p:pic>
        <p:nvPicPr>
          <p:cNvPr id="162" name="Google Shape;162;p22"/>
          <p:cNvPicPr preferRelativeResize="0"/>
          <p:nvPr/>
        </p:nvPicPr>
        <p:blipFill>
          <a:blip r:embed="rId4">
            <a:alphaModFix/>
          </a:blip>
          <a:stretch>
            <a:fillRect/>
          </a:stretch>
        </p:blipFill>
        <p:spPr>
          <a:xfrm>
            <a:off x="4572000" y="2983925"/>
            <a:ext cx="2402425" cy="2159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3.　工夫点・考察　ーライントレース制御部</a:t>
            </a:r>
            <a:endParaRPr/>
          </a:p>
        </p:txBody>
      </p:sp>
      <p:sp>
        <p:nvSpPr>
          <p:cNvPr id="168" name="Google Shape;16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速い速度で転回に近いカーブ・曲がり角にも対応できるように、繰り返しの中でセンサが前回読んだ値を記憶させ、その値と次に読んだ値が異なった場合（つまりラインが曲がり始めたとき、車で言うとハンドルを切り始めたとき）は速度を落とすように設計</a:t>
            </a:r>
            <a:endParaRPr/>
          </a:p>
        </p:txBody>
      </p:sp>
      <p:sp>
        <p:nvSpPr>
          <p:cNvPr id="169" name="Google Shape;169;p23"/>
          <p:cNvSpPr txBox="1"/>
          <p:nvPr/>
        </p:nvSpPr>
        <p:spPr>
          <a:xfrm>
            <a:off x="61425" y="4759650"/>
            <a:ext cx="9082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ja">
                <a:solidFill>
                  <a:schemeClr val="dk1"/>
                </a:solidFill>
              </a:rPr>
              <a:t>スライド作成担当：柳</a:t>
            </a:r>
            <a:endParaRPr>
              <a:solidFill>
                <a:schemeClr val="dk1"/>
              </a:solidFill>
            </a:endParaRPr>
          </a:p>
        </p:txBody>
      </p:sp>
      <p:pic>
        <p:nvPicPr>
          <p:cNvPr id="170" name="Google Shape;170;p23"/>
          <p:cNvPicPr preferRelativeResize="0"/>
          <p:nvPr/>
        </p:nvPicPr>
        <p:blipFill>
          <a:blip r:embed="rId3">
            <a:alphaModFix/>
          </a:blip>
          <a:stretch>
            <a:fillRect/>
          </a:stretch>
        </p:blipFill>
        <p:spPr>
          <a:xfrm>
            <a:off x="344301" y="2567662"/>
            <a:ext cx="2818485" cy="1997126"/>
          </a:xfrm>
          <a:prstGeom prst="rect">
            <a:avLst/>
          </a:prstGeom>
          <a:noFill/>
          <a:ln>
            <a:noFill/>
          </a:ln>
        </p:spPr>
      </p:pic>
      <p:pic>
        <p:nvPicPr>
          <p:cNvPr id="171" name="Google Shape;171;p23"/>
          <p:cNvPicPr preferRelativeResize="0"/>
          <p:nvPr/>
        </p:nvPicPr>
        <p:blipFill>
          <a:blip r:embed="rId4">
            <a:alphaModFix/>
          </a:blip>
          <a:stretch>
            <a:fillRect/>
          </a:stretch>
        </p:blipFill>
        <p:spPr>
          <a:xfrm>
            <a:off x="3162763" y="2568013"/>
            <a:ext cx="2818475" cy="1996420"/>
          </a:xfrm>
          <a:prstGeom prst="rect">
            <a:avLst/>
          </a:prstGeom>
          <a:noFill/>
          <a:ln>
            <a:noFill/>
          </a:ln>
        </p:spPr>
      </p:pic>
      <p:pic>
        <p:nvPicPr>
          <p:cNvPr id="172" name="Google Shape;172;p23"/>
          <p:cNvPicPr preferRelativeResize="0"/>
          <p:nvPr/>
        </p:nvPicPr>
        <p:blipFill>
          <a:blip r:embed="rId5">
            <a:alphaModFix/>
          </a:blip>
          <a:stretch>
            <a:fillRect/>
          </a:stretch>
        </p:blipFill>
        <p:spPr>
          <a:xfrm>
            <a:off x="5981250" y="2571750"/>
            <a:ext cx="2818476" cy="198894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3.　工夫点・考察　ー</a:t>
            </a:r>
            <a:r>
              <a:rPr lang="ja"/>
              <a:t>ライントレース</a:t>
            </a:r>
            <a:r>
              <a:rPr lang="ja"/>
              <a:t>制御部</a:t>
            </a:r>
            <a:r>
              <a:rPr lang="ja"/>
              <a:t>（反転）</a:t>
            </a:r>
            <a:endParaRPr/>
          </a:p>
        </p:txBody>
      </p:sp>
      <p:sp>
        <p:nvSpPr>
          <p:cNvPr id="178" name="Google Shape;178;p24"/>
          <p:cNvSpPr txBox="1"/>
          <p:nvPr>
            <p:ph idx="1" type="body"/>
          </p:nvPr>
        </p:nvSpPr>
        <p:spPr>
          <a:xfrm>
            <a:off x="311700" y="112440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回転方向は右と左のセンサーのうち黒線を検知していない方</a:t>
            </a:r>
            <a:endParaRPr/>
          </a:p>
          <a:p>
            <a:pPr indent="-342900" lvl="0" marL="457200" rtl="0" algn="l">
              <a:spcBef>
                <a:spcPts val="0"/>
              </a:spcBef>
              <a:spcAft>
                <a:spcPts val="0"/>
              </a:spcAft>
              <a:buSzPts val="1800"/>
              <a:buChar char="●"/>
            </a:pPr>
            <a:r>
              <a:rPr lang="ja"/>
              <a:t>回転方向と同じセンサーが検知した後、真ん中のセンサーが黒線を検知すると反転終了</a:t>
            </a:r>
            <a:endParaRPr/>
          </a:p>
          <a:p>
            <a:pPr indent="-342900" lvl="0" marL="457200" rtl="0" algn="l">
              <a:spcBef>
                <a:spcPts val="0"/>
              </a:spcBef>
              <a:spcAft>
                <a:spcPts val="0"/>
              </a:spcAft>
              <a:buSzPts val="1800"/>
              <a:buChar char="●"/>
            </a:pPr>
            <a:r>
              <a:rPr lang="ja"/>
              <a:t>例）衝突からの復帰での反転</a:t>
            </a:r>
            <a:endParaRPr/>
          </a:p>
          <a:p>
            <a:pPr indent="0" lvl="0" marL="457200" rtl="0" algn="l">
              <a:spcBef>
                <a:spcPts val="1200"/>
              </a:spcBef>
              <a:spcAft>
                <a:spcPts val="1200"/>
              </a:spcAft>
              <a:buNone/>
            </a:pPr>
            <a:r>
              <a:rPr lang="ja"/>
              <a:t>⇒ライン検知</a:t>
            </a:r>
            <a:br>
              <a:rPr lang="ja"/>
            </a:br>
            <a:r>
              <a:rPr lang="ja"/>
              <a:t>⇒バック</a:t>
            </a:r>
            <a:br>
              <a:rPr lang="ja"/>
            </a:br>
            <a:r>
              <a:rPr lang="ja"/>
              <a:t>⇒左のセンサーが白のとき</a:t>
            </a:r>
            <a:br>
              <a:rPr lang="ja"/>
            </a:br>
            <a:r>
              <a:rPr lang="ja"/>
              <a:t>⇒左のセンサーが黒になるまで左回転</a:t>
            </a:r>
            <a:br>
              <a:rPr lang="ja"/>
            </a:br>
            <a:r>
              <a:rPr lang="ja"/>
              <a:t>⇒真ん中のセンサーが黒になるまで左回転</a:t>
            </a:r>
            <a:endParaRPr/>
          </a:p>
        </p:txBody>
      </p:sp>
      <p:sp>
        <p:nvSpPr>
          <p:cNvPr id="179" name="Google Shape;179;p24"/>
          <p:cNvSpPr txBox="1"/>
          <p:nvPr/>
        </p:nvSpPr>
        <p:spPr>
          <a:xfrm>
            <a:off x="61425" y="4759650"/>
            <a:ext cx="9082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ja">
                <a:solidFill>
                  <a:schemeClr val="dk1"/>
                </a:solidFill>
              </a:rPr>
              <a:t>スライド作成担当：</a:t>
            </a:r>
            <a:r>
              <a:rPr lang="ja">
                <a:solidFill>
                  <a:schemeClr val="dk1"/>
                </a:solidFill>
              </a:rPr>
              <a:t>久保</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3.　工夫点・考察　ー</a:t>
            </a:r>
            <a:r>
              <a:rPr lang="ja"/>
              <a:t>加速度</a:t>
            </a:r>
            <a:r>
              <a:rPr lang="ja"/>
              <a:t>制御部</a:t>
            </a:r>
            <a:endParaRPr/>
          </a:p>
        </p:txBody>
      </p:sp>
      <p:sp>
        <p:nvSpPr>
          <p:cNvPr id="185" name="Google Shape;18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ラインに垂直に置かれた障害物との衝突時と、斜めに置かれた障害物との衝突時やカーブでの衝突時の、二つの衝突検知を実装</a:t>
            </a:r>
            <a:endParaRPr/>
          </a:p>
          <a:p>
            <a:pPr indent="-342900" lvl="0" marL="457200" rtl="0" algn="l">
              <a:spcBef>
                <a:spcPts val="0"/>
              </a:spcBef>
              <a:spcAft>
                <a:spcPts val="0"/>
              </a:spcAft>
              <a:buSzPts val="1800"/>
              <a:buChar char="●"/>
            </a:pPr>
            <a:r>
              <a:rPr lang="ja"/>
              <a:t>前者では、指定した速度の－80倍以下の加速度を検知したときに停止</a:t>
            </a:r>
            <a:br>
              <a:rPr lang="ja"/>
            </a:br>
            <a:r>
              <a:rPr lang="ja"/>
              <a:t>後者では、加速度の絶対値が850以下が25回連続したときに停止</a:t>
            </a:r>
            <a:endParaRPr/>
          </a:p>
          <a:p>
            <a:pPr indent="-342900" lvl="0" marL="457200" rtl="0" algn="l">
              <a:spcBef>
                <a:spcPts val="0"/>
              </a:spcBef>
              <a:spcAft>
                <a:spcPts val="0"/>
              </a:spcAft>
              <a:buSzPts val="1800"/>
              <a:buChar char="●"/>
            </a:pPr>
            <a:r>
              <a:rPr lang="ja"/>
              <a:t>ライントレース時の減速による加速度の変化での誤検知と、カーブ上の障害物で停止がトレードオフを改善</a:t>
            </a:r>
            <a:endParaRPr/>
          </a:p>
        </p:txBody>
      </p:sp>
      <p:sp>
        <p:nvSpPr>
          <p:cNvPr id="186" name="Google Shape;186;p25"/>
          <p:cNvSpPr txBox="1"/>
          <p:nvPr/>
        </p:nvSpPr>
        <p:spPr>
          <a:xfrm>
            <a:off x="61425" y="4759650"/>
            <a:ext cx="9082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ja">
                <a:solidFill>
                  <a:schemeClr val="dk1"/>
                </a:solidFill>
              </a:rPr>
              <a:t>スライド作成担当：</a:t>
            </a:r>
            <a:r>
              <a:rPr lang="ja">
                <a:solidFill>
                  <a:schemeClr val="dk1"/>
                </a:solidFill>
              </a:rPr>
              <a:t>久保</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3.　工夫点・考察　ー通信制御部</a:t>
            </a:r>
            <a:endParaRPr/>
          </a:p>
        </p:txBody>
      </p:sp>
      <p:sp>
        <p:nvSpPr>
          <p:cNvPr id="192" name="Google Shape;192;p26"/>
          <p:cNvSpPr txBox="1"/>
          <p:nvPr>
            <p:ph idx="1" type="body"/>
          </p:nvPr>
        </p:nvSpPr>
        <p:spPr>
          <a:xfrm>
            <a:off x="526950" y="1099025"/>
            <a:ext cx="3553200" cy="3579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ja">
                <a:solidFill>
                  <a:srgbClr val="D5A6BD"/>
                </a:solidFill>
              </a:rPr>
              <a:t>#define</a:t>
            </a:r>
            <a:r>
              <a:rPr lang="ja">
                <a:solidFill>
                  <a:srgbClr val="C27BA0"/>
                </a:solidFill>
              </a:rPr>
              <a:t> </a:t>
            </a:r>
            <a:r>
              <a:rPr lang="ja"/>
              <a:t>is_server 1</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ja">
                <a:solidFill>
                  <a:srgbClr val="D5A6BD"/>
                </a:solidFill>
              </a:rPr>
              <a:t>if</a:t>
            </a:r>
            <a:r>
              <a:rPr lang="ja"/>
              <a:t> (is_server){</a:t>
            </a:r>
            <a:endParaRPr/>
          </a:p>
          <a:p>
            <a:pPr indent="0" lvl="0" marL="0" rtl="0" algn="l">
              <a:spcBef>
                <a:spcPts val="1200"/>
              </a:spcBef>
              <a:spcAft>
                <a:spcPts val="0"/>
              </a:spcAft>
              <a:buNone/>
            </a:pPr>
            <a:r>
              <a:rPr lang="ja"/>
              <a:t>    //</a:t>
            </a:r>
            <a:r>
              <a:rPr lang="ja"/>
              <a:t>サーバー側の処理</a:t>
            </a:r>
            <a:endParaRPr/>
          </a:p>
          <a:p>
            <a:pPr indent="0" lvl="0" marL="0" rtl="0" algn="l">
              <a:spcBef>
                <a:spcPts val="1200"/>
              </a:spcBef>
              <a:spcAft>
                <a:spcPts val="0"/>
              </a:spcAft>
              <a:buNone/>
            </a:pPr>
            <a:r>
              <a:rPr lang="ja"/>
              <a:t>}</a:t>
            </a:r>
            <a:r>
              <a:rPr lang="ja">
                <a:solidFill>
                  <a:srgbClr val="D5A6BD"/>
                </a:solidFill>
              </a:rPr>
              <a:t>else</a:t>
            </a:r>
            <a:r>
              <a:rPr lang="ja"/>
              <a:t>{</a:t>
            </a:r>
            <a:endParaRPr/>
          </a:p>
          <a:p>
            <a:pPr indent="0" lvl="0" marL="0" rtl="0" algn="l">
              <a:spcBef>
                <a:spcPts val="1200"/>
              </a:spcBef>
              <a:spcAft>
                <a:spcPts val="0"/>
              </a:spcAft>
              <a:buNone/>
            </a:pPr>
            <a:r>
              <a:rPr lang="ja"/>
              <a:t>    //</a:t>
            </a:r>
            <a:r>
              <a:rPr lang="ja"/>
              <a:t>クライアント側の処理</a:t>
            </a:r>
            <a:endParaRPr/>
          </a:p>
          <a:p>
            <a:pPr indent="0" lvl="0" marL="0" rtl="0" algn="l">
              <a:spcBef>
                <a:spcPts val="1200"/>
              </a:spcBef>
              <a:spcAft>
                <a:spcPts val="1200"/>
              </a:spcAft>
              <a:buNone/>
            </a:pPr>
            <a:r>
              <a:rPr lang="ja"/>
              <a:t>}</a:t>
            </a:r>
            <a:endParaRPr/>
          </a:p>
        </p:txBody>
      </p:sp>
      <p:sp>
        <p:nvSpPr>
          <p:cNvPr id="193" name="Google Shape;193;p26"/>
          <p:cNvSpPr txBox="1"/>
          <p:nvPr/>
        </p:nvSpPr>
        <p:spPr>
          <a:xfrm>
            <a:off x="61425" y="4759650"/>
            <a:ext cx="9082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ja">
                <a:solidFill>
                  <a:schemeClr val="dk1"/>
                </a:solidFill>
              </a:rPr>
              <a:t>スライド作成担当：</a:t>
            </a:r>
            <a:r>
              <a:rPr lang="ja">
                <a:solidFill>
                  <a:schemeClr val="dk1"/>
                </a:solidFill>
              </a:rPr>
              <a:t>黒川</a:t>
            </a:r>
            <a:endParaRPr>
              <a:solidFill>
                <a:schemeClr val="dk1"/>
              </a:solidFill>
            </a:endParaRPr>
          </a:p>
        </p:txBody>
      </p:sp>
      <p:sp>
        <p:nvSpPr>
          <p:cNvPr id="194" name="Google Shape;194;p26"/>
          <p:cNvSpPr txBox="1"/>
          <p:nvPr/>
        </p:nvSpPr>
        <p:spPr>
          <a:xfrm>
            <a:off x="4455050" y="1485025"/>
            <a:ext cx="40107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 sz="1900">
                <a:solidFill>
                  <a:schemeClr val="lt2"/>
                </a:solidFill>
              </a:rPr>
              <a:t>マクロを用いて、定数部分のみを書き換えることで、</a:t>
            </a:r>
            <a:endParaRPr sz="1900">
              <a:solidFill>
                <a:schemeClr val="lt2"/>
              </a:solidFill>
            </a:endParaRPr>
          </a:p>
          <a:p>
            <a:pPr indent="0" lvl="0" marL="0" rtl="0" algn="l">
              <a:spcBef>
                <a:spcPts val="0"/>
              </a:spcBef>
              <a:spcAft>
                <a:spcPts val="0"/>
              </a:spcAft>
              <a:buNone/>
            </a:pPr>
            <a:r>
              <a:rPr lang="ja" sz="1900">
                <a:solidFill>
                  <a:schemeClr val="lt2"/>
                </a:solidFill>
              </a:rPr>
              <a:t>サーバー側とクライアント側で分岐して、</a:t>
            </a:r>
            <a:endParaRPr sz="1900">
              <a:solidFill>
                <a:schemeClr val="lt2"/>
              </a:solidFill>
            </a:endParaRPr>
          </a:p>
          <a:p>
            <a:pPr indent="0" lvl="0" marL="0" rtl="0" algn="l">
              <a:spcBef>
                <a:spcPts val="0"/>
              </a:spcBef>
              <a:spcAft>
                <a:spcPts val="0"/>
              </a:spcAft>
              <a:buNone/>
            </a:pPr>
            <a:r>
              <a:rPr lang="ja" sz="1900">
                <a:solidFill>
                  <a:schemeClr val="lt2"/>
                </a:solidFill>
              </a:rPr>
              <a:t>それぞれのネットワーク初期設定を行えるようにした。</a:t>
            </a:r>
            <a:endParaRPr sz="2200">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3.　工夫点・考察　ー通信制御部</a:t>
            </a:r>
            <a:endParaRPr/>
          </a:p>
        </p:txBody>
      </p:sp>
      <p:sp>
        <p:nvSpPr>
          <p:cNvPr id="200" name="Google Shape;200;p27"/>
          <p:cNvSpPr txBox="1"/>
          <p:nvPr>
            <p:ph idx="1" type="body"/>
          </p:nvPr>
        </p:nvSpPr>
        <p:spPr>
          <a:xfrm>
            <a:off x="421125" y="1094488"/>
            <a:ext cx="8363100" cy="3250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通信の確認中、ネットワーク連携の初期設定に</a:t>
            </a:r>
            <a:r>
              <a:rPr lang="ja" u="sng"/>
              <a:t>20秒弱</a:t>
            </a:r>
            <a:r>
              <a:rPr lang="ja"/>
              <a:t>必要だと判明</a:t>
            </a:r>
            <a:endParaRPr/>
          </a:p>
          <a:p>
            <a:pPr indent="-342900" lvl="0" marL="457200" rtl="0" algn="l">
              <a:spcBef>
                <a:spcPts val="0"/>
              </a:spcBef>
              <a:spcAft>
                <a:spcPts val="0"/>
              </a:spcAft>
              <a:buSzPts val="1800"/>
              <a:buChar char="●"/>
            </a:pPr>
            <a:r>
              <a:rPr lang="ja"/>
              <a:t>リセットボタンだけでなく、</a:t>
            </a:r>
            <a:r>
              <a:rPr lang="ja" u="sng"/>
              <a:t>衝撃を与えてスタート</a:t>
            </a:r>
            <a:r>
              <a:rPr lang="ja"/>
              <a:t>してもよい</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ja"/>
              <a:t>接続もZumo全体の初期設定に組み込み、ビープ音で接続確認</a:t>
            </a:r>
            <a:endParaRPr/>
          </a:p>
          <a:p>
            <a:pPr indent="0" lvl="0" marL="0" rtl="0" algn="l">
              <a:spcBef>
                <a:spcPts val="1200"/>
              </a:spcBef>
              <a:spcAft>
                <a:spcPts val="0"/>
              </a:spcAft>
              <a:buNone/>
            </a:pPr>
            <a:r>
              <a:rPr lang="ja"/>
              <a:t>確認後、自家用車に軽い衝撃を与えてスタートできるようにし、時間短縮</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01" name="Google Shape;201;p27"/>
          <p:cNvSpPr txBox="1"/>
          <p:nvPr/>
        </p:nvSpPr>
        <p:spPr>
          <a:xfrm>
            <a:off x="61425" y="4759650"/>
            <a:ext cx="9082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ja">
                <a:solidFill>
                  <a:schemeClr val="dk1"/>
                </a:solidFill>
              </a:rPr>
              <a:t>スライド作成担当：</a:t>
            </a:r>
            <a:r>
              <a:rPr lang="ja">
                <a:solidFill>
                  <a:schemeClr val="dk1"/>
                </a:solidFill>
              </a:rPr>
              <a:t>瀧口</a:t>
            </a:r>
            <a:endParaRPr>
              <a:solidFill>
                <a:schemeClr val="dk1"/>
              </a:solidFill>
            </a:endParaRPr>
          </a:p>
        </p:txBody>
      </p:sp>
      <p:sp>
        <p:nvSpPr>
          <p:cNvPr id="202" name="Google Shape;202;p27"/>
          <p:cNvSpPr/>
          <p:nvPr/>
        </p:nvSpPr>
        <p:spPr>
          <a:xfrm rot="5400000">
            <a:off x="4357650" y="1904350"/>
            <a:ext cx="428700" cy="57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27"/>
          <p:cNvPicPr preferRelativeResize="0"/>
          <p:nvPr/>
        </p:nvPicPr>
        <p:blipFill>
          <a:blip r:embed="rId3">
            <a:alphaModFix/>
          </a:blip>
          <a:stretch>
            <a:fillRect/>
          </a:stretch>
        </p:blipFill>
        <p:spPr>
          <a:xfrm>
            <a:off x="3445363" y="3292600"/>
            <a:ext cx="2314625" cy="1850899"/>
          </a:xfrm>
          <a:prstGeom prst="rect">
            <a:avLst/>
          </a:prstGeom>
          <a:noFill/>
          <a:ln>
            <a:noFill/>
          </a:ln>
        </p:spPr>
      </p:pic>
      <p:sp>
        <p:nvSpPr>
          <p:cNvPr id="204" name="Google Shape;204;p27"/>
          <p:cNvSpPr/>
          <p:nvPr/>
        </p:nvSpPr>
        <p:spPr>
          <a:xfrm>
            <a:off x="5496675" y="3649775"/>
            <a:ext cx="813600" cy="5727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800"/>
              <a:t>♪♪</a:t>
            </a:r>
            <a:endParaRPr sz="1800"/>
          </a:p>
        </p:txBody>
      </p:sp>
      <p:sp>
        <p:nvSpPr>
          <p:cNvPr id="205" name="Google Shape;205;p27"/>
          <p:cNvSpPr/>
          <p:nvPr/>
        </p:nvSpPr>
        <p:spPr>
          <a:xfrm flipH="1">
            <a:off x="2992900" y="3649775"/>
            <a:ext cx="813600" cy="5727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ja" sz="1800"/>
              <a:t>♪♪</a:t>
            </a:r>
            <a:endParaRPr sz="1800"/>
          </a:p>
        </p:txBody>
      </p:sp>
      <p:sp>
        <p:nvSpPr>
          <p:cNvPr id="206" name="Google Shape;206;p27"/>
          <p:cNvSpPr/>
          <p:nvPr/>
        </p:nvSpPr>
        <p:spPr>
          <a:xfrm>
            <a:off x="3508250" y="4089450"/>
            <a:ext cx="1031134" cy="833290"/>
          </a:xfrm>
          <a:custGeom>
            <a:rect b="b" l="l" r="r" t="t"/>
            <a:pathLst>
              <a:path extrusionOk="0" h="31936" w="38999">
                <a:moveTo>
                  <a:pt x="13819" y="0"/>
                </a:moveTo>
                <a:lnTo>
                  <a:pt x="38999" y="8291"/>
                </a:lnTo>
                <a:lnTo>
                  <a:pt x="37771" y="21188"/>
                </a:lnTo>
                <a:lnTo>
                  <a:pt x="17504" y="31936"/>
                </a:lnTo>
                <a:lnTo>
                  <a:pt x="0" y="16582"/>
                </a:lnTo>
                <a:lnTo>
                  <a:pt x="3378" y="6755"/>
                </a:lnTo>
                <a:close/>
              </a:path>
            </a:pathLst>
          </a:custGeom>
          <a:solidFill>
            <a:schemeClr val="dk1"/>
          </a:solidFill>
          <a:ln>
            <a:noFill/>
          </a:ln>
        </p:spPr>
      </p:sp>
      <p:sp>
        <p:nvSpPr>
          <p:cNvPr id="207" name="Google Shape;207;p27"/>
          <p:cNvSpPr/>
          <p:nvPr/>
        </p:nvSpPr>
        <p:spPr>
          <a:xfrm>
            <a:off x="4689425" y="4124375"/>
            <a:ext cx="974975" cy="798400"/>
          </a:xfrm>
          <a:custGeom>
            <a:rect b="b" l="l" r="r" t="t"/>
            <a:pathLst>
              <a:path extrusionOk="0" h="31936" w="38999">
                <a:moveTo>
                  <a:pt x="13819" y="0"/>
                </a:moveTo>
                <a:lnTo>
                  <a:pt x="38999" y="8291"/>
                </a:lnTo>
                <a:lnTo>
                  <a:pt x="37771" y="21188"/>
                </a:lnTo>
                <a:lnTo>
                  <a:pt x="17504" y="31936"/>
                </a:lnTo>
                <a:lnTo>
                  <a:pt x="0" y="16582"/>
                </a:lnTo>
                <a:lnTo>
                  <a:pt x="3378" y="6755"/>
                </a:lnTo>
                <a:close/>
              </a:path>
            </a:pathLst>
          </a:custGeom>
          <a:solidFill>
            <a:schemeClr val="dk1"/>
          </a:solidFill>
          <a:ln>
            <a:noFill/>
          </a:ln>
        </p:spPr>
      </p:sp>
      <p:pic>
        <p:nvPicPr>
          <p:cNvPr id="208" name="Google Shape;208;p27"/>
          <p:cNvPicPr preferRelativeResize="0"/>
          <p:nvPr/>
        </p:nvPicPr>
        <p:blipFill>
          <a:blip r:embed="rId4">
            <a:alphaModFix/>
          </a:blip>
          <a:stretch>
            <a:fillRect/>
          </a:stretch>
        </p:blipFill>
        <p:spPr>
          <a:xfrm flipH="1">
            <a:off x="5559850" y="4350075"/>
            <a:ext cx="687240" cy="572700"/>
          </a:xfrm>
          <a:prstGeom prst="rect">
            <a:avLst/>
          </a:prstGeom>
          <a:noFill/>
          <a:ln>
            <a:noFill/>
          </a:ln>
        </p:spPr>
      </p:pic>
      <p:sp>
        <p:nvSpPr>
          <p:cNvPr id="209" name="Google Shape;209;p27"/>
          <p:cNvSpPr/>
          <p:nvPr/>
        </p:nvSpPr>
        <p:spPr>
          <a:xfrm>
            <a:off x="5345425" y="4422075"/>
            <a:ext cx="414558" cy="428706"/>
          </a:xfrm>
          <a:prstGeom prst="irregularSeal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pic>
        <p:nvPicPr>
          <p:cNvPr id="210" name="Google Shape;210;p27"/>
          <p:cNvPicPr preferRelativeResize="0"/>
          <p:nvPr/>
        </p:nvPicPr>
        <p:blipFill>
          <a:blip r:embed="rId5">
            <a:alphaModFix/>
          </a:blip>
          <a:stretch>
            <a:fillRect/>
          </a:stretch>
        </p:blipFill>
        <p:spPr>
          <a:xfrm>
            <a:off x="3620775" y="4222475"/>
            <a:ext cx="949376" cy="683751"/>
          </a:xfrm>
          <a:prstGeom prst="rect">
            <a:avLst/>
          </a:prstGeom>
          <a:noFill/>
          <a:ln>
            <a:noFill/>
          </a:ln>
        </p:spPr>
      </p:pic>
      <p:pic>
        <p:nvPicPr>
          <p:cNvPr id="211" name="Google Shape;211;p27"/>
          <p:cNvPicPr preferRelativeResize="0"/>
          <p:nvPr/>
        </p:nvPicPr>
        <p:blipFill>
          <a:blip r:embed="rId6">
            <a:alphaModFix/>
          </a:blip>
          <a:stretch>
            <a:fillRect/>
          </a:stretch>
        </p:blipFill>
        <p:spPr>
          <a:xfrm flipH="1">
            <a:off x="4570138" y="4294551"/>
            <a:ext cx="1213548" cy="68375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a:t>4</a:t>
            </a:r>
            <a:r>
              <a:rPr lang="ja"/>
              <a:t>.　</a:t>
            </a:r>
            <a:r>
              <a:rPr lang="ja"/>
              <a:t>まとめと反省</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4.　</a:t>
            </a:r>
            <a:r>
              <a:rPr lang="ja"/>
              <a:t>まとめ・反省</a:t>
            </a:r>
            <a:endParaRPr/>
          </a:p>
        </p:txBody>
      </p:sp>
      <p:sp>
        <p:nvSpPr>
          <p:cNvPr id="222" name="Google Shape;22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単体テストを終えても結合テストで問題が起こった</a:t>
            </a:r>
            <a:endParaRPr/>
          </a:p>
          <a:p>
            <a:pPr indent="0" lvl="0" marL="457200" rtl="0" algn="l">
              <a:spcBef>
                <a:spcPts val="1200"/>
              </a:spcBef>
              <a:spcAft>
                <a:spcPts val="0"/>
              </a:spcAft>
              <a:buNone/>
            </a:pPr>
            <a:r>
              <a:rPr lang="ja"/>
              <a:t>例えば、難易度の高いコースCで停止するためにライントレースでセンサ感度を修正したため、他の反転をする関数が上手く動かないなど。</a:t>
            </a:r>
            <a:endParaRPr/>
          </a:p>
          <a:p>
            <a:pPr indent="-342900" lvl="0" marL="457200" rtl="0" algn="l">
              <a:spcBef>
                <a:spcPts val="1200"/>
              </a:spcBef>
              <a:spcAft>
                <a:spcPts val="0"/>
              </a:spcAft>
              <a:buSzPts val="1800"/>
              <a:buChar char="●"/>
            </a:pPr>
            <a:r>
              <a:rPr lang="ja"/>
              <a:t>通信の実装に膨大な時間がかかった、バッファの理解不足</a:t>
            </a:r>
            <a:endParaRPr/>
          </a:p>
          <a:p>
            <a:pPr indent="-342900" lvl="0" marL="457200" rtl="0" algn="l">
              <a:spcBef>
                <a:spcPts val="0"/>
              </a:spcBef>
              <a:spcAft>
                <a:spcPts val="0"/>
              </a:spcAft>
              <a:buSzPts val="1800"/>
              <a:buChar char="●"/>
            </a:pPr>
            <a:r>
              <a:rPr lang="ja"/>
              <a:t>Zumoの使用状況が渋滞した</a:t>
            </a:r>
            <a:endParaRPr/>
          </a:p>
        </p:txBody>
      </p:sp>
      <p:sp>
        <p:nvSpPr>
          <p:cNvPr id="223" name="Google Shape;223;p29"/>
          <p:cNvSpPr txBox="1"/>
          <p:nvPr/>
        </p:nvSpPr>
        <p:spPr>
          <a:xfrm>
            <a:off x="61425" y="4759650"/>
            <a:ext cx="9082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ja">
                <a:solidFill>
                  <a:schemeClr val="dk1"/>
                </a:solidFill>
              </a:rPr>
              <a:t>スライド作成担当：</a:t>
            </a:r>
            <a:r>
              <a:rPr lang="ja">
                <a:solidFill>
                  <a:schemeClr val="dk1"/>
                </a:solidFill>
              </a:rPr>
              <a:t>全員</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a:t>5.　</a:t>
            </a:r>
            <a:r>
              <a:rPr lang="ja"/>
              <a:t>実演</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目</a:t>
            </a:r>
            <a:r>
              <a:rPr lang="ja"/>
              <a:t>次</a:t>
            </a:r>
            <a:endParaRPr/>
          </a:p>
          <a:p>
            <a:pPr indent="0" lvl="0" marL="0" rtl="0" algn="l">
              <a:spcBef>
                <a:spcPts val="0"/>
              </a:spcBef>
              <a:spcAft>
                <a:spcPts val="0"/>
              </a:spcAft>
              <a:buNone/>
            </a:pPr>
            <a:r>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accent2"/>
              </a:buClr>
              <a:buSzPts val="1800"/>
              <a:buAutoNum type="arabicPeriod"/>
            </a:pPr>
            <a:r>
              <a:rPr lang="ja">
                <a:solidFill>
                  <a:schemeClr val="accent2"/>
                </a:solidFill>
              </a:rPr>
              <a:t>要求事項・担当割り</a:t>
            </a:r>
            <a:endParaRPr>
              <a:solidFill>
                <a:schemeClr val="accent2"/>
              </a:solidFill>
            </a:endParaRPr>
          </a:p>
          <a:p>
            <a:pPr indent="-342900" lvl="0" marL="457200" rtl="0" algn="l">
              <a:spcBef>
                <a:spcPts val="0"/>
              </a:spcBef>
              <a:spcAft>
                <a:spcPts val="0"/>
              </a:spcAft>
              <a:buClr>
                <a:schemeClr val="accent2"/>
              </a:buClr>
              <a:buSzPts val="1800"/>
              <a:buAutoNum type="arabicPeriod"/>
            </a:pPr>
            <a:r>
              <a:rPr lang="ja">
                <a:solidFill>
                  <a:schemeClr val="accent2"/>
                </a:solidFill>
              </a:rPr>
              <a:t>システム</a:t>
            </a:r>
            <a:endParaRPr>
              <a:solidFill>
                <a:schemeClr val="accent2"/>
              </a:solidFill>
            </a:endParaRPr>
          </a:p>
          <a:p>
            <a:pPr indent="-342900" lvl="0" marL="457200" rtl="0" algn="l">
              <a:spcBef>
                <a:spcPts val="0"/>
              </a:spcBef>
              <a:spcAft>
                <a:spcPts val="0"/>
              </a:spcAft>
              <a:buClr>
                <a:schemeClr val="accent2"/>
              </a:buClr>
              <a:buSzPts val="1800"/>
              <a:buAutoNum type="arabicPeriod"/>
            </a:pPr>
            <a:r>
              <a:rPr lang="ja">
                <a:solidFill>
                  <a:schemeClr val="accent2"/>
                </a:solidFill>
              </a:rPr>
              <a:t>工夫点・考察</a:t>
            </a:r>
            <a:endParaRPr>
              <a:solidFill>
                <a:schemeClr val="accent2"/>
              </a:solidFill>
            </a:endParaRPr>
          </a:p>
          <a:p>
            <a:pPr indent="-342900" lvl="0" marL="457200" rtl="0" algn="l">
              <a:spcBef>
                <a:spcPts val="0"/>
              </a:spcBef>
              <a:spcAft>
                <a:spcPts val="0"/>
              </a:spcAft>
              <a:buClr>
                <a:schemeClr val="accent2"/>
              </a:buClr>
              <a:buSzPts val="1800"/>
              <a:buChar char="-"/>
            </a:pPr>
            <a:r>
              <a:rPr lang="ja">
                <a:solidFill>
                  <a:schemeClr val="accent2"/>
                </a:solidFill>
              </a:rPr>
              <a:t>行動制御部</a:t>
            </a:r>
            <a:endParaRPr>
              <a:solidFill>
                <a:schemeClr val="accent2"/>
              </a:solidFill>
            </a:endParaRPr>
          </a:p>
          <a:p>
            <a:pPr indent="-342900" lvl="0" marL="457200" rtl="0" algn="l">
              <a:spcBef>
                <a:spcPts val="0"/>
              </a:spcBef>
              <a:spcAft>
                <a:spcPts val="0"/>
              </a:spcAft>
              <a:buClr>
                <a:schemeClr val="accent2"/>
              </a:buClr>
              <a:buSzPts val="1800"/>
              <a:buChar char="-"/>
            </a:pPr>
            <a:r>
              <a:rPr lang="ja">
                <a:solidFill>
                  <a:schemeClr val="accent2"/>
                </a:solidFill>
              </a:rPr>
              <a:t>ライントレース制御部</a:t>
            </a:r>
            <a:endParaRPr>
              <a:solidFill>
                <a:schemeClr val="accent2"/>
              </a:solidFill>
            </a:endParaRPr>
          </a:p>
          <a:p>
            <a:pPr indent="-342900" lvl="0" marL="457200" rtl="0" algn="l">
              <a:spcBef>
                <a:spcPts val="0"/>
              </a:spcBef>
              <a:spcAft>
                <a:spcPts val="0"/>
              </a:spcAft>
              <a:buClr>
                <a:schemeClr val="accent2"/>
              </a:buClr>
              <a:buSzPts val="1800"/>
              <a:buChar char="-"/>
            </a:pPr>
            <a:r>
              <a:rPr lang="ja">
                <a:solidFill>
                  <a:schemeClr val="accent2"/>
                </a:solidFill>
              </a:rPr>
              <a:t>加速度制御部</a:t>
            </a:r>
            <a:endParaRPr>
              <a:solidFill>
                <a:schemeClr val="accent2"/>
              </a:solidFill>
            </a:endParaRPr>
          </a:p>
          <a:p>
            <a:pPr indent="-342900" lvl="0" marL="457200" rtl="0" algn="l">
              <a:spcBef>
                <a:spcPts val="0"/>
              </a:spcBef>
              <a:spcAft>
                <a:spcPts val="0"/>
              </a:spcAft>
              <a:buClr>
                <a:schemeClr val="accent2"/>
              </a:buClr>
              <a:buSzPts val="1800"/>
              <a:buChar char="-"/>
            </a:pPr>
            <a:r>
              <a:rPr lang="ja">
                <a:solidFill>
                  <a:schemeClr val="accent2"/>
                </a:solidFill>
              </a:rPr>
              <a:t>通信制御部</a:t>
            </a:r>
            <a:endParaRPr>
              <a:solidFill>
                <a:schemeClr val="accent2"/>
              </a:solidFill>
            </a:endParaRPr>
          </a:p>
          <a:p>
            <a:pPr indent="-342900" lvl="0" marL="457200" rtl="0" algn="l">
              <a:spcBef>
                <a:spcPts val="0"/>
              </a:spcBef>
              <a:spcAft>
                <a:spcPts val="0"/>
              </a:spcAft>
              <a:buClr>
                <a:schemeClr val="accent2"/>
              </a:buClr>
              <a:buSzPts val="1800"/>
              <a:buAutoNum type="arabicPeriod"/>
            </a:pPr>
            <a:r>
              <a:rPr lang="ja">
                <a:solidFill>
                  <a:schemeClr val="accent2"/>
                </a:solidFill>
              </a:rPr>
              <a:t>まとめ・反省点</a:t>
            </a:r>
            <a:endParaRPr>
              <a:solidFill>
                <a:schemeClr val="accent2"/>
              </a:solidFill>
            </a:endParaRPr>
          </a:p>
          <a:p>
            <a:pPr indent="-342900" lvl="0" marL="457200" rtl="0" algn="l">
              <a:spcBef>
                <a:spcPts val="0"/>
              </a:spcBef>
              <a:spcAft>
                <a:spcPts val="0"/>
              </a:spcAft>
              <a:buClr>
                <a:schemeClr val="accent2"/>
              </a:buClr>
              <a:buSzPts val="1800"/>
              <a:buAutoNum type="arabicPeriod"/>
            </a:pPr>
            <a:r>
              <a:rPr lang="ja">
                <a:solidFill>
                  <a:schemeClr val="accent2"/>
                </a:solidFill>
              </a:rPr>
              <a:t>実演</a:t>
            </a:r>
            <a:endParaRPr>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a:t>1.　</a:t>
            </a:r>
            <a:r>
              <a:rPr lang="ja"/>
              <a:t>要求事項・担当割り</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1.　</a:t>
            </a:r>
            <a:r>
              <a:rPr lang="ja"/>
              <a:t>要求事項・担当割り</a:t>
            </a:r>
            <a:endParaRPr/>
          </a:p>
        </p:txBody>
      </p:sp>
      <p:sp>
        <p:nvSpPr>
          <p:cNvPr id="73" name="Google Shape;73;p16"/>
          <p:cNvSpPr txBox="1"/>
          <p:nvPr/>
        </p:nvSpPr>
        <p:spPr>
          <a:xfrm>
            <a:off x="61425" y="4759650"/>
            <a:ext cx="9082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ja">
                <a:solidFill>
                  <a:schemeClr val="dk1"/>
                </a:solidFill>
              </a:rPr>
              <a:t>スライド作成担当：全員</a:t>
            </a:r>
            <a:endParaRPr>
              <a:solidFill>
                <a:schemeClr val="dk1"/>
              </a:solidFill>
            </a:endParaRPr>
          </a:p>
        </p:txBody>
      </p:sp>
      <p:graphicFrame>
        <p:nvGraphicFramePr>
          <p:cNvPr id="74" name="Google Shape;74;p16"/>
          <p:cNvGraphicFramePr/>
          <p:nvPr/>
        </p:nvGraphicFramePr>
        <p:xfrm>
          <a:off x="311700" y="1064525"/>
          <a:ext cx="3000000" cy="3000000"/>
        </p:xfrm>
        <a:graphic>
          <a:graphicData uri="http://schemas.openxmlformats.org/drawingml/2006/table">
            <a:tbl>
              <a:tblPr>
                <a:noFill/>
                <a:tableStyleId>{C80AEF74-2F70-474A-B9CB-1167D47D398A}</a:tableStyleId>
              </a:tblPr>
              <a:tblGrid>
                <a:gridCol w="5835575"/>
                <a:gridCol w="1490450"/>
                <a:gridCol w="1194600"/>
              </a:tblGrid>
              <a:tr h="739025">
                <a:tc>
                  <a:txBody>
                    <a:bodyPr/>
                    <a:lstStyle/>
                    <a:p>
                      <a:pPr indent="0" lvl="0" marL="0" rtl="0" algn="l">
                        <a:spcBef>
                          <a:spcPts val="0"/>
                        </a:spcBef>
                        <a:spcAft>
                          <a:spcPts val="0"/>
                        </a:spcAft>
                        <a:buNone/>
                      </a:pPr>
                      <a:r>
                        <a:rPr lang="ja" sz="1800">
                          <a:solidFill>
                            <a:schemeClr val="accent2"/>
                          </a:solidFill>
                        </a:rPr>
                        <a:t>ライントレース制御部（反転する）</a:t>
                      </a:r>
                      <a:endParaRPr sz="1800">
                        <a:solidFill>
                          <a:schemeClr val="accent2"/>
                        </a:solidFill>
                      </a:endParaRPr>
                    </a:p>
                    <a:p>
                      <a:pPr indent="0" lvl="0" marL="0" rtl="0" algn="l">
                        <a:spcBef>
                          <a:spcPts val="0"/>
                        </a:spcBef>
                        <a:spcAft>
                          <a:spcPts val="0"/>
                        </a:spcAft>
                        <a:buNone/>
                      </a:pPr>
                      <a:r>
                        <a:rPr lang="ja" sz="1800">
                          <a:solidFill>
                            <a:schemeClr val="accent2"/>
                          </a:solidFill>
                        </a:rPr>
                        <a:t>加速度センサ制御部</a:t>
                      </a:r>
                      <a:endParaRPr sz="1800">
                        <a:solidFill>
                          <a:schemeClr val="accen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ja" sz="1800">
                          <a:solidFill>
                            <a:schemeClr val="accent2"/>
                          </a:solidFill>
                        </a:rPr>
                        <a:t>1TE20106G</a:t>
                      </a:r>
                      <a:endParaRPr sz="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ja" sz="1800">
                          <a:solidFill>
                            <a:schemeClr val="accent2"/>
                          </a:solidFill>
                        </a:rPr>
                        <a:t>久保俊介</a:t>
                      </a:r>
                      <a:endParaRPr sz="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39025">
                <a:tc>
                  <a:txBody>
                    <a:bodyPr/>
                    <a:lstStyle/>
                    <a:p>
                      <a:pPr indent="0" lvl="0" marL="0" rtl="0" algn="l">
                        <a:spcBef>
                          <a:spcPts val="0"/>
                        </a:spcBef>
                        <a:spcAft>
                          <a:spcPts val="0"/>
                        </a:spcAft>
                        <a:buNone/>
                      </a:pPr>
                      <a:r>
                        <a:rPr lang="ja" sz="1800">
                          <a:solidFill>
                            <a:schemeClr val="accent2"/>
                          </a:solidFill>
                        </a:rPr>
                        <a:t>通信制御部</a:t>
                      </a:r>
                      <a:endParaRPr sz="1800">
                        <a:solidFill>
                          <a:schemeClr val="accent2"/>
                        </a:solidFill>
                      </a:endParaRPr>
                    </a:p>
                    <a:p>
                      <a:pPr indent="0" lvl="0" marL="0" rtl="0" algn="l">
                        <a:spcBef>
                          <a:spcPts val="0"/>
                        </a:spcBef>
                        <a:spcAft>
                          <a:spcPts val="0"/>
                        </a:spcAft>
                        <a:buNone/>
                      </a:pPr>
                      <a:r>
                        <a:rPr lang="ja" sz="1800">
                          <a:solidFill>
                            <a:schemeClr val="accent2"/>
                          </a:solidFill>
                        </a:rPr>
                        <a:t>加速度センサ制御部</a:t>
                      </a:r>
                      <a:endParaRPr sz="1800">
                        <a:solidFill>
                          <a:schemeClr val="accen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ja" sz="1800">
                          <a:solidFill>
                            <a:schemeClr val="accent2"/>
                          </a:solidFill>
                        </a:rPr>
                        <a:t>1TE20134K</a:t>
                      </a:r>
                      <a:endParaRPr sz="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ja" sz="1800">
                          <a:solidFill>
                            <a:schemeClr val="accent2"/>
                          </a:solidFill>
                        </a:rPr>
                        <a:t>黒川怜雄</a:t>
                      </a:r>
                      <a:endParaRPr sz="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39025">
                <a:tc>
                  <a:txBody>
                    <a:bodyPr/>
                    <a:lstStyle/>
                    <a:p>
                      <a:pPr indent="0" lvl="0" marL="0" rtl="0" algn="l">
                        <a:spcBef>
                          <a:spcPts val="0"/>
                        </a:spcBef>
                        <a:spcAft>
                          <a:spcPts val="0"/>
                        </a:spcAft>
                        <a:buNone/>
                      </a:pPr>
                      <a:r>
                        <a:rPr lang="ja" sz="1800">
                          <a:solidFill>
                            <a:schemeClr val="accent2"/>
                          </a:solidFill>
                        </a:rPr>
                        <a:t>ライントレース制御部（ライントレースする、</a:t>
                      </a:r>
                      <a:endParaRPr sz="1800">
                        <a:solidFill>
                          <a:schemeClr val="accent2"/>
                        </a:solidFill>
                      </a:endParaRPr>
                    </a:p>
                    <a:p>
                      <a:pPr indent="0" lvl="0" marL="0" rtl="0" algn="l">
                        <a:spcBef>
                          <a:spcPts val="0"/>
                        </a:spcBef>
                        <a:spcAft>
                          <a:spcPts val="0"/>
                        </a:spcAft>
                        <a:buNone/>
                      </a:pPr>
                      <a:r>
                        <a:rPr lang="ja" sz="1800">
                          <a:solidFill>
                            <a:schemeClr val="accent2"/>
                          </a:solidFill>
                        </a:rPr>
                        <a:t>停止線で停止する）</a:t>
                      </a:r>
                      <a:endParaRPr sz="1800">
                        <a:solidFill>
                          <a:schemeClr val="accen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ja" sz="1800">
                          <a:solidFill>
                            <a:schemeClr val="accent2"/>
                          </a:solidFill>
                        </a:rPr>
                        <a:t>1TE20137W</a:t>
                      </a:r>
                      <a:endParaRPr sz="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ja" sz="1800">
                          <a:solidFill>
                            <a:schemeClr val="accent2"/>
                          </a:solidFill>
                        </a:rPr>
                        <a:t>柳鷹</a:t>
                      </a:r>
                      <a:endParaRPr sz="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39025">
                <a:tc>
                  <a:txBody>
                    <a:bodyPr/>
                    <a:lstStyle/>
                    <a:p>
                      <a:pPr indent="0" lvl="0" marL="0" rtl="0" algn="l">
                        <a:spcBef>
                          <a:spcPts val="0"/>
                        </a:spcBef>
                        <a:spcAft>
                          <a:spcPts val="0"/>
                        </a:spcAft>
                        <a:buNone/>
                      </a:pPr>
                      <a:r>
                        <a:rPr lang="ja" sz="1800">
                          <a:solidFill>
                            <a:schemeClr val="accent2"/>
                          </a:solidFill>
                        </a:rPr>
                        <a:t>通信制御部</a:t>
                      </a:r>
                      <a:endParaRPr sz="1800">
                        <a:solidFill>
                          <a:schemeClr val="accen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ja" sz="1800">
                          <a:solidFill>
                            <a:schemeClr val="accent2"/>
                          </a:solidFill>
                        </a:rPr>
                        <a:t>1TE20145W</a:t>
                      </a:r>
                      <a:endParaRPr sz="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ja" sz="1800">
                          <a:solidFill>
                            <a:schemeClr val="accent2"/>
                          </a:solidFill>
                        </a:rPr>
                        <a:t>瀧口諒久</a:t>
                      </a:r>
                      <a:endParaRPr sz="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39025">
                <a:tc>
                  <a:txBody>
                    <a:bodyPr/>
                    <a:lstStyle/>
                    <a:p>
                      <a:pPr indent="0" lvl="0" marL="0" rtl="0" algn="l">
                        <a:spcBef>
                          <a:spcPts val="0"/>
                        </a:spcBef>
                        <a:spcAft>
                          <a:spcPts val="0"/>
                        </a:spcAft>
                        <a:buNone/>
                      </a:pPr>
                      <a:r>
                        <a:rPr lang="ja" sz="1800">
                          <a:solidFill>
                            <a:schemeClr val="accent2"/>
                          </a:solidFill>
                        </a:rPr>
                        <a:t>行動制御部</a:t>
                      </a:r>
                      <a:endParaRPr sz="1800">
                        <a:solidFill>
                          <a:schemeClr val="accent2"/>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ja" sz="1800">
                          <a:solidFill>
                            <a:schemeClr val="accent2"/>
                          </a:solidFill>
                        </a:rPr>
                        <a:t>1TE20169K</a:t>
                      </a:r>
                      <a:endParaRPr sz="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ja" sz="1800">
                          <a:solidFill>
                            <a:schemeClr val="accent2"/>
                          </a:solidFill>
                        </a:rPr>
                        <a:t>金丸大輝</a:t>
                      </a:r>
                      <a:endParaRPr sz="5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a:t>2</a:t>
            </a:r>
            <a:r>
              <a:rPr lang="ja"/>
              <a:t>.　</a:t>
            </a:r>
            <a:r>
              <a:rPr lang="ja"/>
              <a:t>システム</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8"/>
          <p:cNvPicPr preferRelativeResize="0"/>
          <p:nvPr/>
        </p:nvPicPr>
        <p:blipFill>
          <a:blip r:embed="rId3">
            <a:alphaModFix/>
          </a:blip>
          <a:stretch>
            <a:fillRect/>
          </a:stretch>
        </p:blipFill>
        <p:spPr>
          <a:xfrm>
            <a:off x="231475" y="1384338"/>
            <a:ext cx="4432650" cy="2497674"/>
          </a:xfrm>
          <a:prstGeom prst="rect">
            <a:avLst/>
          </a:prstGeom>
          <a:noFill/>
          <a:ln>
            <a:noFill/>
          </a:ln>
        </p:spPr>
      </p:pic>
      <p:pic>
        <p:nvPicPr>
          <p:cNvPr id="85" name="Google Shape;85;p18"/>
          <p:cNvPicPr preferRelativeResize="0"/>
          <p:nvPr/>
        </p:nvPicPr>
        <p:blipFill>
          <a:blip r:embed="rId4">
            <a:alphaModFix/>
          </a:blip>
          <a:stretch>
            <a:fillRect/>
          </a:stretch>
        </p:blipFill>
        <p:spPr>
          <a:xfrm>
            <a:off x="311700" y="1514075"/>
            <a:ext cx="3830799" cy="2115351"/>
          </a:xfrm>
          <a:prstGeom prst="rect">
            <a:avLst/>
          </a:prstGeom>
          <a:noFill/>
          <a:ln>
            <a:noFill/>
          </a:ln>
        </p:spPr>
      </p:pic>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2.　</a:t>
            </a:r>
            <a:r>
              <a:rPr lang="ja"/>
              <a:t>システム</a:t>
            </a:r>
            <a:r>
              <a:rPr lang="ja"/>
              <a:t> </a:t>
            </a:r>
            <a:endParaRPr/>
          </a:p>
        </p:txBody>
      </p:sp>
      <p:sp>
        <p:nvSpPr>
          <p:cNvPr id="87" name="Google Shape;87;p18"/>
          <p:cNvSpPr txBox="1"/>
          <p:nvPr/>
        </p:nvSpPr>
        <p:spPr>
          <a:xfrm>
            <a:off x="61425" y="4759650"/>
            <a:ext cx="9082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ja">
                <a:solidFill>
                  <a:schemeClr val="dk1"/>
                </a:solidFill>
              </a:rPr>
              <a:t>スライド作成担当：柳&amp;</a:t>
            </a:r>
            <a:r>
              <a:rPr lang="ja">
                <a:solidFill>
                  <a:schemeClr val="dk1"/>
                </a:solidFill>
              </a:rPr>
              <a:t>黒川</a:t>
            </a:r>
            <a:endParaRPr>
              <a:solidFill>
                <a:schemeClr val="dk1"/>
              </a:solidFill>
            </a:endParaRPr>
          </a:p>
        </p:txBody>
      </p:sp>
      <p:pic>
        <p:nvPicPr>
          <p:cNvPr id="88" name="Google Shape;88;p18"/>
          <p:cNvPicPr preferRelativeResize="0"/>
          <p:nvPr/>
        </p:nvPicPr>
        <p:blipFill>
          <a:blip r:embed="rId5">
            <a:alphaModFix/>
          </a:blip>
          <a:stretch>
            <a:fillRect/>
          </a:stretch>
        </p:blipFill>
        <p:spPr>
          <a:xfrm>
            <a:off x="5362199" y="1514075"/>
            <a:ext cx="2937129" cy="2115349"/>
          </a:xfrm>
          <a:prstGeom prst="rect">
            <a:avLst/>
          </a:prstGeom>
          <a:noFill/>
          <a:ln>
            <a:noFill/>
          </a:ln>
        </p:spPr>
      </p:pic>
      <p:sp>
        <p:nvSpPr>
          <p:cNvPr id="89" name="Google Shape;89;p18"/>
          <p:cNvSpPr txBox="1"/>
          <p:nvPr/>
        </p:nvSpPr>
        <p:spPr>
          <a:xfrm>
            <a:off x="6279063" y="4255500"/>
            <a:ext cx="110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solidFill>
                  <a:schemeClr val="dk1"/>
                </a:solidFill>
              </a:rPr>
              <a:t>救助車</a:t>
            </a:r>
            <a:endParaRPr>
              <a:solidFill>
                <a:schemeClr val="dk1"/>
              </a:solidFill>
            </a:endParaRPr>
          </a:p>
        </p:txBody>
      </p:sp>
      <p:sp>
        <p:nvSpPr>
          <p:cNvPr id="90" name="Google Shape;90;p18"/>
          <p:cNvSpPr txBox="1"/>
          <p:nvPr/>
        </p:nvSpPr>
        <p:spPr>
          <a:xfrm>
            <a:off x="1896100" y="4255500"/>
            <a:ext cx="110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
                <a:solidFill>
                  <a:schemeClr val="dk1"/>
                </a:solidFill>
              </a:rPr>
              <a:t>自家用車</a:t>
            </a:r>
            <a:endParaRPr>
              <a:solidFill>
                <a:schemeClr val="dk1"/>
              </a:solidFill>
            </a:endParaRPr>
          </a:p>
        </p:txBody>
      </p:sp>
      <p:sp>
        <p:nvSpPr>
          <p:cNvPr id="91" name="Google Shape;91;p18"/>
          <p:cNvSpPr/>
          <p:nvPr/>
        </p:nvSpPr>
        <p:spPr>
          <a:xfrm>
            <a:off x="3285700" y="3682800"/>
            <a:ext cx="856800" cy="572700"/>
          </a:xfrm>
          <a:prstGeom prst="wedgeRectCallout">
            <a:avLst>
              <a:gd fmla="val -148559" name="adj1"/>
              <a:gd fmla="val -8180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700">
                <a:solidFill>
                  <a:srgbClr val="FF0000"/>
                </a:solidFill>
              </a:rPr>
              <a:t>HELP!</a:t>
            </a:r>
            <a:endParaRPr b="1" sz="1700">
              <a:solidFill>
                <a:srgbClr val="FF0000"/>
              </a:solidFill>
            </a:endParaRPr>
          </a:p>
        </p:txBody>
      </p:sp>
      <p:sp>
        <p:nvSpPr>
          <p:cNvPr id="92" name="Google Shape;92;p18"/>
          <p:cNvSpPr/>
          <p:nvPr/>
        </p:nvSpPr>
        <p:spPr>
          <a:xfrm>
            <a:off x="4142500" y="1384350"/>
            <a:ext cx="1378500" cy="702300"/>
          </a:xfrm>
          <a:prstGeom prst="wedgeRectCallout">
            <a:avLst>
              <a:gd fmla="val 56125" name="adj1"/>
              <a:gd fmla="val 20572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1700">
                <a:solidFill>
                  <a:srgbClr val="FF0000"/>
                </a:solidFill>
              </a:rPr>
              <a:t>HOLD ON THERE!</a:t>
            </a:r>
            <a:endParaRPr b="1" sz="17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4"/>
                                        </p:tgtEl>
                                      </p:cBhvr>
                                    </p:animEffect>
                                    <p:set>
                                      <p:cBhvr>
                                        <p:cTn dur="1" fill="hold">
                                          <p:stCondLst>
                                            <p:cond delay="1000"/>
                                          </p:stCondLst>
                                        </p:cTn>
                                        <p:tgtEl>
                                          <p:spTgt spid="8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300"/>
                                        <p:tgtEl>
                                          <p:spTgt spid="85"/>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par>
                          <p:cTn fill="hold">
                            <p:stCondLst>
                              <p:cond delay="2300"/>
                            </p:stCondLst>
                            <p:childTnLst>
                              <p:par>
                                <p:cTn fill="hold" nodeType="afterEffect" presetClass="entr" presetID="2" presetSubtype="2">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1000"/>
                                        <p:tgtEl>
                                          <p:spTgt spid="88"/>
                                        </p:tgtEl>
                                        <p:attrNameLst>
                                          <p:attrName>ppt_x</p:attrName>
                                        </p:attrNameLst>
                                      </p:cBhvr>
                                      <p:tavLst>
                                        <p:tav fmla="" tm="0">
                                          <p:val>
                                            <p:strVal val="#ppt_x+1"/>
                                          </p:val>
                                        </p:tav>
                                        <p:tav fmla="" tm="100000">
                                          <p:val>
                                            <p:strVal val="#ppt_x"/>
                                          </p:val>
                                        </p:tav>
                                      </p:tavLst>
                                    </p:anim>
                                  </p:childTnLst>
                                </p:cTn>
                              </p:par>
                            </p:childTnLst>
                          </p:cTn>
                        </p:par>
                        <p:par>
                          <p:cTn fill="hold">
                            <p:stCondLst>
                              <p:cond delay="3300"/>
                            </p:stCondLst>
                            <p:childTnLst>
                              <p:par>
                                <p:cTn fill="hold" nodeType="after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p:nvPr/>
        </p:nvSpPr>
        <p:spPr>
          <a:xfrm>
            <a:off x="311700" y="1144938"/>
            <a:ext cx="8520600" cy="3487500"/>
          </a:xfrm>
          <a:prstGeom prst="rect">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9"/>
          <p:cNvSpPr/>
          <p:nvPr/>
        </p:nvSpPr>
        <p:spPr>
          <a:xfrm>
            <a:off x="2338050" y="1904988"/>
            <a:ext cx="4467900" cy="1967400"/>
          </a:xfrm>
          <a:prstGeom prst="flowChartAlternateProcess">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19"/>
          <p:cNvPicPr preferRelativeResize="0"/>
          <p:nvPr/>
        </p:nvPicPr>
        <p:blipFill>
          <a:blip r:embed="rId3">
            <a:alphaModFix/>
          </a:blip>
          <a:stretch>
            <a:fillRect/>
          </a:stretch>
        </p:blipFill>
        <p:spPr>
          <a:xfrm flipH="1">
            <a:off x="4535676" y="3391076"/>
            <a:ext cx="1213548" cy="683754"/>
          </a:xfrm>
          <a:prstGeom prst="rect">
            <a:avLst/>
          </a:prstGeom>
          <a:noFill/>
          <a:ln>
            <a:noFill/>
          </a:ln>
          <a:effectLst>
            <a:outerShdw blurRad="57150" rotWithShape="0" algn="bl" dir="5400000" dist="19050">
              <a:srgbClr val="000000">
                <a:alpha val="50000"/>
              </a:srgbClr>
            </a:outerShdw>
          </a:effectLst>
        </p:spPr>
      </p:pic>
      <p:sp>
        <p:nvSpPr>
          <p:cNvPr id="100" name="Google Shape;100;p19"/>
          <p:cNvSpPr txBox="1"/>
          <p:nvPr>
            <p:ph type="title"/>
          </p:nvPr>
        </p:nvSpPr>
        <p:spPr>
          <a:xfrm>
            <a:off x="311700" y="445025"/>
            <a:ext cx="8520600" cy="572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2.　システム </a:t>
            </a:r>
            <a:endParaRPr/>
          </a:p>
        </p:txBody>
      </p:sp>
      <p:sp>
        <p:nvSpPr>
          <p:cNvPr id="101" name="Google Shape;101;p19"/>
          <p:cNvSpPr txBox="1"/>
          <p:nvPr/>
        </p:nvSpPr>
        <p:spPr>
          <a:xfrm>
            <a:off x="61425" y="4759650"/>
            <a:ext cx="90825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r">
              <a:spcBef>
                <a:spcPts val="0"/>
              </a:spcBef>
              <a:spcAft>
                <a:spcPts val="0"/>
              </a:spcAft>
              <a:buNone/>
            </a:pPr>
            <a:r>
              <a:rPr lang="ja">
                <a:solidFill>
                  <a:schemeClr val="dk1"/>
                </a:solidFill>
              </a:rPr>
              <a:t>スライド作成担当：柳</a:t>
            </a:r>
            <a:endParaRPr>
              <a:solidFill>
                <a:schemeClr val="dk1"/>
              </a:solidFill>
            </a:endParaRPr>
          </a:p>
        </p:txBody>
      </p:sp>
      <p:sp>
        <p:nvSpPr>
          <p:cNvPr id="102" name="Google Shape;102;p19"/>
          <p:cNvSpPr/>
          <p:nvPr/>
        </p:nvSpPr>
        <p:spPr>
          <a:xfrm>
            <a:off x="4360475" y="3608125"/>
            <a:ext cx="122700" cy="5067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p:nvPr/>
        </p:nvSpPr>
        <p:spPr>
          <a:xfrm>
            <a:off x="4648750" y="3608125"/>
            <a:ext cx="122700" cy="5067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p:nvPr/>
        </p:nvSpPr>
        <p:spPr>
          <a:xfrm>
            <a:off x="4360475" y="1641700"/>
            <a:ext cx="122700" cy="5067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a:off x="4648750" y="1641700"/>
            <a:ext cx="122700" cy="5067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p:nvPr/>
        </p:nvSpPr>
        <p:spPr>
          <a:xfrm>
            <a:off x="4771450" y="1532350"/>
            <a:ext cx="391500" cy="725400"/>
          </a:xfrm>
          <a:prstGeom prst="rect">
            <a:avLst/>
          </a:prstGeom>
          <a:solidFill>
            <a:srgbClr val="FF0000"/>
          </a:solidFill>
          <a:ln cap="flat" cmpd="sng" w="9525">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p:nvPr/>
        </p:nvSpPr>
        <p:spPr>
          <a:xfrm>
            <a:off x="4771450" y="1532350"/>
            <a:ext cx="148500" cy="168000"/>
          </a:xfrm>
          <a:prstGeom prst="flowChartConnector">
            <a:avLst/>
          </a:prstGeom>
          <a:no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p:nvPr/>
        </p:nvSpPr>
        <p:spPr>
          <a:xfrm>
            <a:off x="4771450" y="1811031"/>
            <a:ext cx="148500" cy="168000"/>
          </a:xfrm>
          <a:prstGeom prst="flowChartConnector">
            <a:avLst/>
          </a:prstGeom>
          <a:no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9"/>
          <p:cNvSpPr/>
          <p:nvPr/>
        </p:nvSpPr>
        <p:spPr>
          <a:xfrm>
            <a:off x="4771450" y="2089712"/>
            <a:ext cx="148500" cy="168000"/>
          </a:xfrm>
          <a:prstGeom prst="flowChartConnector">
            <a:avLst/>
          </a:prstGeom>
          <a:no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a:off x="5014454" y="1532350"/>
            <a:ext cx="148500" cy="168000"/>
          </a:xfrm>
          <a:prstGeom prst="flowChartConnector">
            <a:avLst/>
          </a:prstGeom>
          <a:no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p:nvPr/>
        </p:nvSpPr>
        <p:spPr>
          <a:xfrm>
            <a:off x="5014454" y="1811031"/>
            <a:ext cx="148500" cy="168000"/>
          </a:xfrm>
          <a:prstGeom prst="flowChartConnector">
            <a:avLst/>
          </a:prstGeom>
          <a:no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p:nvPr/>
        </p:nvSpPr>
        <p:spPr>
          <a:xfrm>
            <a:off x="5014454" y="2089712"/>
            <a:ext cx="148500" cy="168000"/>
          </a:xfrm>
          <a:prstGeom prst="flowChartConnector">
            <a:avLst/>
          </a:prstGeom>
          <a:no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9"/>
          <p:cNvPicPr preferRelativeResize="0"/>
          <p:nvPr/>
        </p:nvPicPr>
        <p:blipFill>
          <a:blip r:embed="rId4">
            <a:alphaModFix/>
          </a:blip>
          <a:stretch>
            <a:fillRect/>
          </a:stretch>
        </p:blipFill>
        <p:spPr>
          <a:xfrm flipH="1" rot="10800000">
            <a:off x="4928254" y="1811026"/>
            <a:ext cx="1037133" cy="572701"/>
          </a:xfrm>
          <a:prstGeom prst="rect">
            <a:avLst/>
          </a:prstGeom>
          <a:noFill/>
          <a:ln>
            <a:noFill/>
          </a:ln>
          <a:effectLst>
            <a:outerShdw blurRad="57150" rotWithShape="0" algn="bl" dir="5400000" dist="19050">
              <a:srgbClr val="000000">
                <a:alpha val="50000"/>
              </a:srgbClr>
            </a:outerShdw>
          </a:effectLst>
        </p:spPr>
      </p:pic>
      <p:pic>
        <p:nvPicPr>
          <p:cNvPr id="114" name="Google Shape;114;p19"/>
          <p:cNvPicPr preferRelativeResize="0"/>
          <p:nvPr/>
        </p:nvPicPr>
        <p:blipFill>
          <a:blip r:embed="rId5">
            <a:alphaModFix/>
          </a:blip>
          <a:stretch>
            <a:fillRect/>
          </a:stretch>
        </p:blipFill>
        <p:spPr>
          <a:xfrm>
            <a:off x="3611375" y="3329674"/>
            <a:ext cx="795177" cy="572698"/>
          </a:xfrm>
          <a:prstGeom prst="rect">
            <a:avLst/>
          </a:prstGeom>
          <a:noFill/>
          <a:ln>
            <a:noFill/>
          </a:ln>
          <a:effectLst>
            <a:outerShdw blurRad="57150" rotWithShape="0" algn="bl" dir="5400000" dist="19050">
              <a:srgbClr val="000000">
                <a:alpha val="50000"/>
              </a:srgbClr>
            </a:outerShdw>
          </a:effectLst>
        </p:spPr>
      </p:pic>
      <p:pic>
        <p:nvPicPr>
          <p:cNvPr id="115" name="Google Shape;115;p19"/>
          <p:cNvPicPr preferRelativeResize="0"/>
          <p:nvPr/>
        </p:nvPicPr>
        <p:blipFill>
          <a:blip r:embed="rId3">
            <a:alphaModFix/>
          </a:blip>
          <a:stretch>
            <a:fillRect/>
          </a:stretch>
        </p:blipFill>
        <p:spPr>
          <a:xfrm flipH="1" rot="-5400000">
            <a:off x="5857301" y="2546814"/>
            <a:ext cx="1213548" cy="683754"/>
          </a:xfrm>
          <a:prstGeom prst="rect">
            <a:avLst/>
          </a:prstGeom>
          <a:noFill/>
          <a:ln>
            <a:noFill/>
          </a:ln>
          <a:effectLst>
            <a:outerShdw blurRad="57150" rotWithShape="0" algn="bl" dir="5400000" dist="19050">
              <a:srgbClr val="000000">
                <a:alpha val="50000"/>
              </a:srgbClr>
            </a:outerShdw>
          </a:effectLst>
        </p:spPr>
      </p:pic>
      <p:pic>
        <p:nvPicPr>
          <p:cNvPr id="116" name="Google Shape;116;p19"/>
          <p:cNvPicPr preferRelativeResize="0"/>
          <p:nvPr/>
        </p:nvPicPr>
        <p:blipFill>
          <a:blip r:embed="rId5">
            <a:alphaModFix/>
          </a:blip>
          <a:stretch>
            <a:fillRect/>
          </a:stretch>
        </p:blipFill>
        <p:spPr>
          <a:xfrm rot="5400000">
            <a:off x="2226800" y="2602349"/>
            <a:ext cx="795177" cy="572698"/>
          </a:xfrm>
          <a:prstGeom prst="rect">
            <a:avLst/>
          </a:prstGeom>
          <a:noFill/>
          <a:ln>
            <a:noFill/>
          </a:ln>
          <a:effectLst>
            <a:outerShdw blurRad="57150" rotWithShape="0" algn="bl" dir="5400000" dist="19050">
              <a:srgbClr val="000000">
                <a:alpha val="50000"/>
              </a:srgbClr>
            </a:outerShdw>
          </a:effectLst>
        </p:spPr>
      </p:pic>
      <p:pic>
        <p:nvPicPr>
          <p:cNvPr id="117" name="Google Shape;117;p19"/>
          <p:cNvPicPr preferRelativeResize="0"/>
          <p:nvPr/>
        </p:nvPicPr>
        <p:blipFill>
          <a:blip r:embed="rId5">
            <a:alphaModFix/>
          </a:blip>
          <a:stretch>
            <a:fillRect/>
          </a:stretch>
        </p:blipFill>
        <p:spPr>
          <a:xfrm rot="10800000">
            <a:off x="3521900" y="1904999"/>
            <a:ext cx="795177" cy="572698"/>
          </a:xfrm>
          <a:prstGeom prst="rect">
            <a:avLst/>
          </a:prstGeom>
          <a:noFill/>
          <a:ln>
            <a:noFill/>
          </a:ln>
          <a:effectLst>
            <a:outerShdw blurRad="57150" rotWithShape="0" algn="bl" dir="5400000" dist="19050">
              <a:srgbClr val="000000">
                <a:alpha val="50000"/>
              </a:srgbClr>
            </a:outerShdw>
          </a:effectLst>
        </p:spPr>
      </p:pic>
      <p:pic>
        <p:nvPicPr>
          <p:cNvPr id="118" name="Google Shape;118;p19"/>
          <p:cNvPicPr preferRelativeResize="0"/>
          <p:nvPr/>
        </p:nvPicPr>
        <p:blipFill>
          <a:blip r:embed="rId5">
            <a:alphaModFix/>
          </a:blip>
          <a:stretch>
            <a:fillRect/>
          </a:stretch>
        </p:blipFill>
        <p:spPr>
          <a:xfrm>
            <a:off x="2850225" y="1329999"/>
            <a:ext cx="795177" cy="572698"/>
          </a:xfrm>
          <a:prstGeom prst="rect">
            <a:avLst/>
          </a:prstGeom>
          <a:noFill/>
          <a:ln>
            <a:noFill/>
          </a:ln>
          <a:effectLst>
            <a:outerShdw blurRad="57150" rotWithShape="0" algn="bl" dir="5400000" dist="19050">
              <a:srgbClr val="000000">
                <a:alpha val="50000"/>
              </a:srgbClr>
            </a:outerShdw>
          </a:effectLst>
        </p:spPr>
      </p:pic>
      <p:pic>
        <p:nvPicPr>
          <p:cNvPr id="119" name="Google Shape;119;p19"/>
          <p:cNvPicPr preferRelativeResize="0"/>
          <p:nvPr/>
        </p:nvPicPr>
        <p:blipFill>
          <a:blip r:embed="rId3">
            <a:alphaModFix/>
          </a:blip>
          <a:stretch>
            <a:fillRect/>
          </a:stretch>
        </p:blipFill>
        <p:spPr>
          <a:xfrm>
            <a:off x="4481926" y="3902376"/>
            <a:ext cx="1213548" cy="683754"/>
          </a:xfrm>
          <a:prstGeom prst="rect">
            <a:avLst/>
          </a:prstGeom>
          <a:noFill/>
          <a:ln>
            <a:noFill/>
          </a:ln>
          <a:effectLst>
            <a:outerShdw blurRad="57150" rotWithShape="0" algn="bl" dir="5400000" dist="19050">
              <a:srgbClr val="000000">
                <a:alpha val="50000"/>
              </a:srgbClr>
            </a:outerShdw>
          </a:effectLst>
        </p:spPr>
      </p:pic>
      <p:pic>
        <p:nvPicPr>
          <p:cNvPr id="120" name="Google Shape;120;p19"/>
          <p:cNvPicPr preferRelativeResize="0"/>
          <p:nvPr/>
        </p:nvPicPr>
        <p:blipFill>
          <a:blip r:embed="rId3">
            <a:alphaModFix/>
          </a:blip>
          <a:stretch>
            <a:fillRect/>
          </a:stretch>
        </p:blipFill>
        <p:spPr>
          <a:xfrm flipH="1">
            <a:off x="5774801" y="1274476"/>
            <a:ext cx="1213548" cy="683754"/>
          </a:xfrm>
          <a:prstGeom prst="rect">
            <a:avLst/>
          </a:prstGeom>
          <a:noFill/>
          <a:ln>
            <a:noFill/>
          </a:ln>
          <a:effectLst>
            <a:outerShdw blurRad="57150" rotWithShape="0" algn="bl" dir="5400000" dist="19050">
              <a:srgbClr val="000000">
                <a:alpha val="50000"/>
              </a:srgbClr>
            </a:outerShdw>
          </a:effectLst>
        </p:spPr>
      </p:pic>
      <p:pic>
        <p:nvPicPr>
          <p:cNvPr id="121" name="Google Shape;121;p19"/>
          <p:cNvPicPr preferRelativeResize="0"/>
          <p:nvPr/>
        </p:nvPicPr>
        <p:blipFill>
          <a:blip r:embed="rId5">
            <a:alphaModFix/>
          </a:blip>
          <a:stretch>
            <a:fillRect/>
          </a:stretch>
        </p:blipFill>
        <p:spPr>
          <a:xfrm flipH="1">
            <a:off x="3686750" y="3902374"/>
            <a:ext cx="795177" cy="572698"/>
          </a:xfrm>
          <a:prstGeom prst="rect">
            <a:avLst/>
          </a:prstGeom>
          <a:noFill/>
          <a:ln>
            <a:noFill/>
          </a:ln>
          <a:effectLst>
            <a:outerShdw blurRad="57150" rotWithShape="0" algn="bl" dir="5400000" dist="19050">
              <a:srgbClr val="000000">
                <a:alpha val="50000"/>
              </a:srgbClr>
            </a:outerShdw>
          </a:effectLst>
        </p:spPr>
      </p:pic>
      <p:sp>
        <p:nvSpPr>
          <p:cNvPr id="122" name="Google Shape;122;p19"/>
          <p:cNvSpPr/>
          <p:nvPr/>
        </p:nvSpPr>
        <p:spPr>
          <a:xfrm>
            <a:off x="4711300" y="2368375"/>
            <a:ext cx="511800" cy="252600"/>
          </a:xfrm>
          <a:prstGeom prst="wedgeRectCallout">
            <a:avLst>
              <a:gd fmla="val 49448" name="adj1"/>
              <a:gd fmla="val -188302"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ja" sz="700">
                <a:solidFill>
                  <a:srgbClr val="FF0000"/>
                </a:solidFill>
              </a:rPr>
              <a:t>HELP!</a:t>
            </a:r>
            <a:endParaRPr b="1" sz="700">
              <a:solidFill>
                <a:srgbClr val="FF0000"/>
              </a:solidFill>
            </a:endParaRPr>
          </a:p>
        </p:txBody>
      </p:sp>
      <p:sp>
        <p:nvSpPr>
          <p:cNvPr id="123" name="Google Shape;123;p19"/>
          <p:cNvSpPr/>
          <p:nvPr/>
        </p:nvSpPr>
        <p:spPr>
          <a:xfrm>
            <a:off x="2983025" y="3063749"/>
            <a:ext cx="795300" cy="252600"/>
          </a:xfrm>
          <a:prstGeom prst="wedgeRectCallout">
            <a:avLst>
              <a:gd fmla="val 43665" name="adj1"/>
              <a:gd fmla="val 205819"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ja" sz="700">
                <a:solidFill>
                  <a:srgbClr val="FF0000"/>
                </a:solidFill>
              </a:rPr>
              <a:t>HOLD ON THERE!</a:t>
            </a:r>
            <a:endParaRPr b="1" sz="700">
              <a:solidFill>
                <a:srgbClr val="FF0000"/>
              </a:solidFill>
            </a:endParaRPr>
          </a:p>
        </p:txBody>
      </p:sp>
      <p:sp>
        <p:nvSpPr>
          <p:cNvPr id="124" name="Google Shape;124;p19"/>
          <p:cNvSpPr/>
          <p:nvPr/>
        </p:nvSpPr>
        <p:spPr>
          <a:xfrm>
            <a:off x="5013000" y="3032350"/>
            <a:ext cx="644700" cy="358800"/>
          </a:xfrm>
          <a:prstGeom prst="wedgeRoundRectCallout">
            <a:avLst>
              <a:gd fmla="val -20833" name="adj1"/>
              <a:gd fmla="val 62500" name="adj2"/>
              <a:gd fmla="val 0" name="adj3"/>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ja" sz="500"/>
              <a:t>スタート(1)</a:t>
            </a:r>
            <a:endParaRPr sz="500"/>
          </a:p>
        </p:txBody>
      </p:sp>
      <p:sp>
        <p:nvSpPr>
          <p:cNvPr id="125" name="Google Shape;125;p19"/>
          <p:cNvSpPr/>
          <p:nvPr/>
        </p:nvSpPr>
        <p:spPr>
          <a:xfrm>
            <a:off x="5695475" y="3495475"/>
            <a:ext cx="960300" cy="312300"/>
          </a:xfrm>
          <a:prstGeom prst="wedgeRoundRectCallout">
            <a:avLst>
              <a:gd fmla="val 25224" name="adj1"/>
              <a:gd fmla="val -97770" name="adj2"/>
              <a:gd fmla="val 0" name="adj3"/>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ja" sz="500"/>
              <a:t>ライントレースで移動(2)</a:t>
            </a:r>
            <a:endParaRPr sz="500"/>
          </a:p>
        </p:txBody>
      </p:sp>
      <p:sp>
        <p:nvSpPr>
          <p:cNvPr id="126" name="Google Shape;126;p19"/>
          <p:cNvSpPr/>
          <p:nvPr/>
        </p:nvSpPr>
        <p:spPr>
          <a:xfrm>
            <a:off x="5965375" y="2148400"/>
            <a:ext cx="683700" cy="312300"/>
          </a:xfrm>
          <a:prstGeom prst="wedgeRoundRectCallout">
            <a:avLst>
              <a:gd fmla="val -57927" name="adj1"/>
              <a:gd fmla="val -79139" name="adj2"/>
              <a:gd fmla="val 0" name="adj3"/>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ja" sz="500"/>
              <a:t>衝突！停車(3)</a:t>
            </a:r>
            <a:endParaRPr sz="500"/>
          </a:p>
        </p:txBody>
      </p:sp>
      <p:sp>
        <p:nvSpPr>
          <p:cNvPr id="127" name="Google Shape;127;p19"/>
          <p:cNvSpPr/>
          <p:nvPr/>
        </p:nvSpPr>
        <p:spPr>
          <a:xfrm>
            <a:off x="3310874" y="2700513"/>
            <a:ext cx="1006200" cy="312300"/>
          </a:xfrm>
          <a:prstGeom prst="wedgeRoundRectCallout">
            <a:avLst>
              <a:gd fmla="val 88645" name="adj1"/>
              <a:gd fmla="val 4639" name="adj2"/>
              <a:gd fmla="val 0" name="adj3"/>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ja" sz="500"/>
              <a:t>救助依頼メッセージ通信(4)</a:t>
            </a:r>
            <a:endParaRPr sz="500"/>
          </a:p>
        </p:txBody>
      </p:sp>
      <p:cxnSp>
        <p:nvCxnSpPr>
          <p:cNvPr id="128" name="Google Shape;128;p19"/>
          <p:cNvCxnSpPr>
            <a:stCxn id="113" idx="0"/>
            <a:endCxn id="114" idx="0"/>
          </p:cNvCxnSpPr>
          <p:nvPr/>
        </p:nvCxnSpPr>
        <p:spPr>
          <a:xfrm flipH="1">
            <a:off x="4008921" y="2383727"/>
            <a:ext cx="1437900" cy="945900"/>
          </a:xfrm>
          <a:prstGeom prst="straightConnector1">
            <a:avLst/>
          </a:prstGeom>
          <a:noFill/>
          <a:ln cap="flat" cmpd="sng" w="9525">
            <a:solidFill>
              <a:schemeClr val="dk2"/>
            </a:solidFill>
            <a:prstDash val="dot"/>
            <a:round/>
            <a:headEnd len="med" w="med" type="none"/>
            <a:tailEnd len="med" w="med" type="triangle"/>
          </a:ln>
          <a:effectLst>
            <a:outerShdw blurRad="57150" rotWithShape="0" algn="bl" dir="5400000" dist="19050">
              <a:srgbClr val="000000">
                <a:alpha val="50000"/>
              </a:srgbClr>
            </a:outerShdw>
          </a:effectLst>
        </p:spPr>
      </p:cxnSp>
      <p:sp>
        <p:nvSpPr>
          <p:cNvPr id="129" name="Google Shape;129;p19"/>
          <p:cNvSpPr/>
          <p:nvPr/>
        </p:nvSpPr>
        <p:spPr>
          <a:xfrm>
            <a:off x="2770225" y="3367275"/>
            <a:ext cx="644700" cy="358800"/>
          </a:xfrm>
          <a:prstGeom prst="wedgeRoundRectCallout">
            <a:avLst>
              <a:gd fmla="val 88305" name="adj1"/>
              <a:gd fmla="val 57776" name="adj2"/>
              <a:gd fmla="val 0" name="adj3"/>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ja" sz="500"/>
              <a:t>スタート(5)</a:t>
            </a:r>
            <a:endParaRPr sz="500"/>
          </a:p>
        </p:txBody>
      </p:sp>
      <p:sp>
        <p:nvSpPr>
          <p:cNvPr id="130" name="Google Shape;130;p19"/>
          <p:cNvSpPr/>
          <p:nvPr/>
        </p:nvSpPr>
        <p:spPr>
          <a:xfrm>
            <a:off x="2612425" y="2281925"/>
            <a:ext cx="960300" cy="312300"/>
          </a:xfrm>
          <a:prstGeom prst="wedgeRoundRectCallout">
            <a:avLst>
              <a:gd fmla="val -27054" name="adj1"/>
              <a:gd fmla="val 89505" name="adj2"/>
              <a:gd fmla="val 0" name="adj3"/>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ja" sz="500"/>
              <a:t>ライントレースで移動(6)</a:t>
            </a:r>
            <a:endParaRPr sz="500"/>
          </a:p>
        </p:txBody>
      </p:sp>
      <p:sp>
        <p:nvSpPr>
          <p:cNvPr id="131" name="Google Shape;131;p19"/>
          <p:cNvSpPr/>
          <p:nvPr/>
        </p:nvSpPr>
        <p:spPr>
          <a:xfrm>
            <a:off x="4037075" y="2398225"/>
            <a:ext cx="644700" cy="252600"/>
          </a:xfrm>
          <a:prstGeom prst="wedgeRoundRectCallout">
            <a:avLst>
              <a:gd fmla="val -9010" name="adj1"/>
              <a:gd fmla="val -100688" name="adj2"/>
              <a:gd fmla="val 0" name="adj3"/>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ja" sz="500"/>
              <a:t>到着！停車(7)</a:t>
            </a:r>
            <a:endParaRPr sz="500"/>
          </a:p>
        </p:txBody>
      </p:sp>
      <p:cxnSp>
        <p:nvCxnSpPr>
          <p:cNvPr id="132" name="Google Shape;132;p19"/>
          <p:cNvCxnSpPr>
            <a:endCxn id="113" idx="2"/>
          </p:cNvCxnSpPr>
          <p:nvPr/>
        </p:nvCxnSpPr>
        <p:spPr>
          <a:xfrm flipH="1" rot="10800000">
            <a:off x="3953721" y="1811026"/>
            <a:ext cx="1493100" cy="92700"/>
          </a:xfrm>
          <a:prstGeom prst="curvedConnector4">
            <a:avLst>
              <a:gd fmla="val 15416" name="adj1"/>
              <a:gd fmla="val 521576" name="adj2"/>
            </a:avLst>
          </a:prstGeom>
          <a:noFill/>
          <a:ln cap="flat" cmpd="sng" w="9525">
            <a:solidFill>
              <a:schemeClr val="dk2"/>
            </a:solidFill>
            <a:prstDash val="dot"/>
            <a:round/>
            <a:headEnd len="med" w="med" type="none"/>
            <a:tailEnd len="med" w="med" type="triangle"/>
          </a:ln>
          <a:effectLst>
            <a:outerShdw blurRad="57150" rotWithShape="0" algn="bl" dir="5400000" dist="19050">
              <a:srgbClr val="000000">
                <a:alpha val="50000"/>
              </a:srgbClr>
            </a:outerShdw>
          </a:effectLst>
        </p:spPr>
      </p:cxnSp>
      <p:sp>
        <p:nvSpPr>
          <p:cNvPr id="133" name="Google Shape;133;p19"/>
          <p:cNvSpPr/>
          <p:nvPr/>
        </p:nvSpPr>
        <p:spPr>
          <a:xfrm>
            <a:off x="3521900" y="1245713"/>
            <a:ext cx="1081500" cy="168000"/>
          </a:xfrm>
          <a:prstGeom prst="wedgeRoundRectCallout">
            <a:avLst>
              <a:gd fmla="val 31796" name="adj1"/>
              <a:gd fmla="val 90424" name="adj2"/>
              <a:gd fmla="val 0" name="adj3"/>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ja" sz="500"/>
              <a:t>救助信号、メッセージ通信(8)</a:t>
            </a:r>
            <a:endParaRPr sz="500"/>
          </a:p>
        </p:txBody>
      </p:sp>
      <p:sp>
        <p:nvSpPr>
          <p:cNvPr id="134" name="Google Shape;134;p19"/>
          <p:cNvSpPr/>
          <p:nvPr/>
        </p:nvSpPr>
        <p:spPr>
          <a:xfrm>
            <a:off x="5281675" y="1258225"/>
            <a:ext cx="683700" cy="312300"/>
          </a:xfrm>
          <a:prstGeom prst="wedgeRoundRectCallout">
            <a:avLst>
              <a:gd fmla="val 56670" name="adj1"/>
              <a:gd fmla="val 14161" name="adj2"/>
              <a:gd fmla="val 0" name="adj3"/>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ja" sz="500">
                <a:solidFill>
                  <a:srgbClr val="0000FF"/>
                </a:solidFill>
              </a:rPr>
              <a:t>反転(9)</a:t>
            </a:r>
            <a:endParaRPr sz="500">
              <a:solidFill>
                <a:srgbClr val="0000FF"/>
              </a:solidFill>
            </a:endParaRPr>
          </a:p>
        </p:txBody>
      </p:sp>
      <p:sp>
        <p:nvSpPr>
          <p:cNvPr id="135" name="Google Shape;135;p19"/>
          <p:cNvSpPr/>
          <p:nvPr/>
        </p:nvSpPr>
        <p:spPr>
          <a:xfrm>
            <a:off x="2227025" y="1258225"/>
            <a:ext cx="683700" cy="312300"/>
          </a:xfrm>
          <a:prstGeom prst="wedgeRoundRectCallout">
            <a:avLst>
              <a:gd fmla="val 56670" name="adj1"/>
              <a:gd fmla="val 14161" name="adj2"/>
              <a:gd fmla="val 0" name="adj3"/>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ja" sz="500">
                <a:solidFill>
                  <a:srgbClr val="0000FF"/>
                </a:solidFill>
              </a:rPr>
              <a:t>反転(9)</a:t>
            </a:r>
            <a:endParaRPr sz="500">
              <a:solidFill>
                <a:srgbClr val="0000FF"/>
              </a:solidFill>
            </a:endParaRPr>
          </a:p>
        </p:txBody>
      </p:sp>
      <p:sp>
        <p:nvSpPr>
          <p:cNvPr id="136" name="Google Shape;136;p19"/>
          <p:cNvSpPr/>
          <p:nvPr/>
        </p:nvSpPr>
        <p:spPr>
          <a:xfrm>
            <a:off x="7613550" y="2148400"/>
            <a:ext cx="1081500" cy="312300"/>
          </a:xfrm>
          <a:prstGeom prst="wedgeRoundRectCallout">
            <a:avLst>
              <a:gd fmla="val -45806" name="adj1"/>
              <a:gd fmla="val 123215" name="adj2"/>
              <a:gd fmla="val 0" name="adj3"/>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ja" sz="500">
                <a:solidFill>
                  <a:srgbClr val="0000FF"/>
                </a:solidFill>
              </a:rPr>
              <a:t>ライントレースで戻る(10)</a:t>
            </a:r>
            <a:endParaRPr sz="500">
              <a:solidFill>
                <a:srgbClr val="0000FF"/>
              </a:solidFill>
            </a:endParaRPr>
          </a:p>
        </p:txBody>
      </p:sp>
      <p:pic>
        <p:nvPicPr>
          <p:cNvPr id="137" name="Google Shape;137;p19"/>
          <p:cNvPicPr preferRelativeResize="0"/>
          <p:nvPr/>
        </p:nvPicPr>
        <p:blipFill>
          <a:blip r:embed="rId3">
            <a:alphaModFix/>
          </a:blip>
          <a:stretch>
            <a:fillRect/>
          </a:stretch>
        </p:blipFill>
        <p:spPr>
          <a:xfrm flipH="1" rot="5400000">
            <a:off x="6524538" y="2591739"/>
            <a:ext cx="1213548" cy="683754"/>
          </a:xfrm>
          <a:prstGeom prst="rect">
            <a:avLst/>
          </a:prstGeom>
          <a:noFill/>
          <a:ln>
            <a:noFill/>
          </a:ln>
          <a:effectLst>
            <a:outerShdw blurRad="57150" rotWithShape="0" algn="bl" dir="5400000" dist="19050">
              <a:srgbClr val="000000">
                <a:alpha val="50000"/>
              </a:srgbClr>
            </a:outerShdw>
          </a:effectLst>
        </p:spPr>
      </p:pic>
      <p:sp>
        <p:nvSpPr>
          <p:cNvPr id="138" name="Google Shape;138;p19"/>
          <p:cNvSpPr/>
          <p:nvPr/>
        </p:nvSpPr>
        <p:spPr>
          <a:xfrm>
            <a:off x="635275" y="2148400"/>
            <a:ext cx="1081500" cy="312300"/>
          </a:xfrm>
          <a:prstGeom prst="wedgeRoundRectCallout">
            <a:avLst>
              <a:gd fmla="val 56650" name="adj1"/>
              <a:gd fmla="val 132261" name="adj2"/>
              <a:gd fmla="val 0" name="adj3"/>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ja" sz="500">
                <a:solidFill>
                  <a:srgbClr val="0000FF"/>
                </a:solidFill>
              </a:rPr>
              <a:t>ライントレースで戻る(10)</a:t>
            </a:r>
            <a:endParaRPr sz="500">
              <a:solidFill>
                <a:srgbClr val="0000FF"/>
              </a:solidFill>
            </a:endParaRPr>
          </a:p>
        </p:txBody>
      </p:sp>
      <p:pic>
        <p:nvPicPr>
          <p:cNvPr id="139" name="Google Shape;139;p19"/>
          <p:cNvPicPr preferRelativeResize="0"/>
          <p:nvPr/>
        </p:nvPicPr>
        <p:blipFill>
          <a:blip r:embed="rId5">
            <a:alphaModFix/>
          </a:blip>
          <a:stretch>
            <a:fillRect/>
          </a:stretch>
        </p:blipFill>
        <p:spPr>
          <a:xfrm rot="-5400000">
            <a:off x="1605525" y="2570337"/>
            <a:ext cx="795177" cy="572698"/>
          </a:xfrm>
          <a:prstGeom prst="rect">
            <a:avLst/>
          </a:prstGeom>
          <a:noFill/>
          <a:ln>
            <a:noFill/>
          </a:ln>
          <a:effectLst>
            <a:outerShdw blurRad="57150" rotWithShape="0" algn="bl" dir="5400000" dist="19050">
              <a:srgbClr val="000000">
                <a:alpha val="50000"/>
              </a:srgbClr>
            </a:outerShdw>
          </a:effectLst>
        </p:spPr>
      </p:pic>
      <p:sp>
        <p:nvSpPr>
          <p:cNvPr id="140" name="Google Shape;140;p19"/>
          <p:cNvSpPr/>
          <p:nvPr/>
        </p:nvSpPr>
        <p:spPr>
          <a:xfrm>
            <a:off x="5695475" y="4032575"/>
            <a:ext cx="1081500" cy="312300"/>
          </a:xfrm>
          <a:prstGeom prst="wedgeRoundRectCallout">
            <a:avLst>
              <a:gd fmla="val -63417" name="adj1"/>
              <a:gd fmla="val 2546" name="adj2"/>
              <a:gd fmla="val 0" name="adj3"/>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ja" sz="500">
                <a:solidFill>
                  <a:srgbClr val="0000FF"/>
                </a:solidFill>
              </a:rPr>
              <a:t>到着！停止(11)</a:t>
            </a:r>
            <a:endParaRPr sz="500">
              <a:solidFill>
                <a:srgbClr val="0000FF"/>
              </a:solidFill>
            </a:endParaRPr>
          </a:p>
        </p:txBody>
      </p:sp>
      <p:sp>
        <p:nvSpPr>
          <p:cNvPr id="141" name="Google Shape;141;p19"/>
          <p:cNvSpPr/>
          <p:nvPr/>
        </p:nvSpPr>
        <p:spPr>
          <a:xfrm>
            <a:off x="2438425" y="4086700"/>
            <a:ext cx="1081500" cy="312300"/>
          </a:xfrm>
          <a:prstGeom prst="wedgeRoundRectCallout">
            <a:avLst>
              <a:gd fmla="val 68093" name="adj1"/>
              <a:gd fmla="val 7337" name="adj2"/>
              <a:gd fmla="val 0" name="adj3"/>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ja" sz="500">
                <a:solidFill>
                  <a:srgbClr val="0000FF"/>
                </a:solidFill>
              </a:rPr>
              <a:t>到着！停止(11)</a:t>
            </a:r>
            <a:endParaRPr sz="500">
              <a:solidFill>
                <a:srgbClr val="0000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ja"/>
              <a:t>3</a:t>
            </a:r>
            <a:r>
              <a:rPr lang="ja"/>
              <a:t>.　</a:t>
            </a:r>
            <a:r>
              <a:rPr lang="ja"/>
              <a:t>工夫点・考察</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ja"/>
              <a:t>3.　</a:t>
            </a:r>
            <a:r>
              <a:rPr lang="ja"/>
              <a:t>工夫点・考察　ー行動制御部</a:t>
            </a:r>
            <a:endParaRPr/>
          </a:p>
        </p:txBody>
      </p:sp>
      <p:sp>
        <p:nvSpPr>
          <p:cNvPr id="152" name="Google Shape;15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ja"/>
              <a:t>基本的な形はアクティビティ図、サンプルプログラムを参考にして作成した。</a:t>
            </a:r>
            <a:endParaRPr/>
          </a:p>
          <a:p>
            <a:pPr indent="-342900" lvl="0" marL="457200" rtl="0" algn="l">
              <a:spcBef>
                <a:spcPts val="0"/>
              </a:spcBef>
              <a:spcAft>
                <a:spcPts val="0"/>
              </a:spcAft>
              <a:buSzPts val="1800"/>
              <a:buChar char="●"/>
            </a:pPr>
            <a:r>
              <a:rPr lang="ja"/>
              <a:t>テストの際には、状態が変化したときにそれぞれ音階の異なるブザーを鳴らすことで、正しく状態が変化したことを確認した。</a:t>
            </a:r>
            <a:endParaRPr/>
          </a:p>
          <a:p>
            <a:pPr indent="-342900" lvl="0" marL="457200" rtl="0" algn="l">
              <a:spcBef>
                <a:spcPts val="0"/>
              </a:spcBef>
              <a:spcAft>
                <a:spcPts val="0"/>
              </a:spcAft>
              <a:buSzPts val="1800"/>
              <a:buChar char="●"/>
            </a:pPr>
            <a:r>
              <a:rPr lang="ja"/>
              <a:t>救助車に適用したライントレースの関数をそのまま自家用車に適用すると、衝突を検知することが困難になったので、常に衝突を検知しながらライントレースする関数を自家用車に適用した。</a:t>
            </a:r>
            <a:endParaRPr/>
          </a:p>
          <a:p>
            <a:pPr indent="0" lvl="0" marL="457200" rtl="0" algn="l">
              <a:spcBef>
                <a:spcPts val="1200"/>
              </a:spcBef>
              <a:spcAft>
                <a:spcPts val="1200"/>
              </a:spcAft>
              <a:buNone/>
            </a:pPr>
            <a:r>
              <a:t/>
            </a:r>
            <a:endParaRPr/>
          </a:p>
        </p:txBody>
      </p:sp>
      <p:sp>
        <p:nvSpPr>
          <p:cNvPr id="153" name="Google Shape;153;p21"/>
          <p:cNvSpPr txBox="1"/>
          <p:nvPr/>
        </p:nvSpPr>
        <p:spPr>
          <a:xfrm>
            <a:off x="61425" y="4759650"/>
            <a:ext cx="90825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ja">
                <a:solidFill>
                  <a:schemeClr val="dk1"/>
                </a:solidFill>
              </a:rPr>
              <a:t>スライド作成担当：</a:t>
            </a:r>
            <a:r>
              <a:rPr lang="ja">
                <a:solidFill>
                  <a:schemeClr val="dk1"/>
                </a:solidFill>
              </a:rPr>
              <a:t>金丸</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